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handoutMasterIdLst>
    <p:handoutMasterId r:id="rId44"/>
  </p:handoutMasterIdLst>
  <p:sldIdLst>
    <p:sldId id="256" r:id="rId4"/>
    <p:sldId id="259" r:id="rId5"/>
    <p:sldId id="262" r:id="rId6"/>
    <p:sldId id="263" r:id="rId7"/>
    <p:sldId id="265" r:id="rId8"/>
    <p:sldId id="266" r:id="rId9"/>
    <p:sldId id="264" r:id="rId10"/>
    <p:sldId id="268" r:id="rId11"/>
    <p:sldId id="274" r:id="rId12"/>
    <p:sldId id="275" r:id="rId13"/>
    <p:sldId id="276" r:id="rId14"/>
    <p:sldId id="277" r:id="rId15"/>
    <p:sldId id="273" r:id="rId16"/>
    <p:sldId id="278" r:id="rId17"/>
    <p:sldId id="279" r:id="rId18"/>
    <p:sldId id="280" r:id="rId19"/>
    <p:sldId id="281" r:id="rId20"/>
    <p:sldId id="272" r:id="rId21"/>
    <p:sldId id="282" r:id="rId22"/>
    <p:sldId id="283" r:id="rId23"/>
    <p:sldId id="284" r:id="rId24"/>
    <p:sldId id="285" r:id="rId25"/>
    <p:sldId id="286" r:id="rId26"/>
    <p:sldId id="271" r:id="rId27"/>
    <p:sldId id="287" r:id="rId28"/>
    <p:sldId id="288" r:id="rId29"/>
    <p:sldId id="289" r:id="rId30"/>
    <p:sldId id="270" r:id="rId31"/>
    <p:sldId id="291" r:id="rId32"/>
    <p:sldId id="290" r:id="rId33"/>
    <p:sldId id="292" r:id="rId34"/>
    <p:sldId id="293" r:id="rId35"/>
    <p:sldId id="294" r:id="rId36"/>
    <p:sldId id="269" r:id="rId37"/>
    <p:sldId id="295" r:id="rId38"/>
    <p:sldId id="296" r:id="rId39"/>
    <p:sldId id="297" r:id="rId40"/>
    <p:sldId id="298" r:id="rId41"/>
    <p:sldId id="261" r:id="rId4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Galophe" initials="M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82" autoAdjust="0"/>
    <p:restoredTop sz="94730" autoAdjust="0"/>
  </p:normalViewPr>
  <p:slideViewPr>
    <p:cSldViewPr>
      <p:cViewPr>
        <p:scale>
          <a:sx n="72" d="100"/>
          <a:sy n="72" d="100"/>
        </p:scale>
        <p:origin x="-1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dirty="0" err="1">
                <a:solidFill>
                  <a:schemeClr val="tx1"/>
                </a:solidFill>
              </a:rPr>
              <a:t>Vous</a:t>
            </a:r>
            <a:r>
              <a:rPr lang="en-CA" sz="1600" dirty="0">
                <a:solidFill>
                  <a:schemeClr val="tx1"/>
                </a:solidFill>
              </a:rPr>
              <a:t> </a:t>
            </a:r>
            <a:r>
              <a:rPr lang="en-CA" sz="1600" dirty="0" err="1">
                <a:solidFill>
                  <a:schemeClr val="tx1"/>
                </a:solidFill>
              </a:rPr>
              <a:t>êtes</a:t>
            </a:r>
            <a:r>
              <a:rPr lang="en-CA" sz="1600" dirty="0">
                <a:solidFill>
                  <a:schemeClr val="tx1"/>
                </a:solidFill>
              </a:rPr>
              <a:t> </a:t>
            </a:r>
            <a:r>
              <a:rPr lang="en-CA" sz="1600" dirty="0" err="1">
                <a:solidFill>
                  <a:schemeClr val="tx1"/>
                </a:solidFill>
              </a:rPr>
              <a:t>en</a:t>
            </a:r>
            <a:r>
              <a:rPr lang="en-CA" sz="1600" dirty="0">
                <a:solidFill>
                  <a:schemeClr val="tx1"/>
                </a:solidFill>
              </a:rPr>
              <a:t> Saskatchewan </a:t>
            </a:r>
            <a:r>
              <a:rPr lang="en-CA" sz="1600" dirty="0" err="1">
                <a:solidFill>
                  <a:schemeClr val="tx1"/>
                </a:solidFill>
              </a:rPr>
              <a:t>depuis</a:t>
            </a:r>
            <a:r>
              <a:rPr lang="en-CA" sz="1600" dirty="0">
                <a:solidFill>
                  <a:schemeClr val="tx1"/>
                </a:solidFill>
              </a:rPr>
              <a:t> </a:t>
            </a:r>
            <a:r>
              <a:rPr lang="en-CA" sz="1600" dirty="0" err="1">
                <a:solidFill>
                  <a:schemeClr val="tx1"/>
                </a:solidFill>
              </a:rPr>
              <a:t>combien</a:t>
            </a:r>
            <a:r>
              <a:rPr lang="en-CA" sz="1600" dirty="0">
                <a:solidFill>
                  <a:schemeClr val="tx1"/>
                </a:solidFill>
              </a:rPr>
              <a:t> </a:t>
            </a:r>
            <a:r>
              <a:rPr lang="en-CA" sz="1600" dirty="0" err="1">
                <a:solidFill>
                  <a:schemeClr val="tx1"/>
                </a:solidFill>
              </a:rPr>
              <a:t>d'années</a:t>
            </a:r>
            <a:r>
              <a:rPr lang="en-CA" sz="1600" dirty="0">
                <a:solidFill>
                  <a:schemeClr val="tx1"/>
                </a:solidFill>
              </a:rPr>
              <a:t>?</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79646">
                  <a:lumMod val="75000"/>
                </a:srgbClr>
              </a:solidFill>
              <a:ln>
                <a:noFill/>
              </a:ln>
              <a:effectLst/>
              <a:scene3d>
                <a:camera prst="orthographicFront"/>
                <a:lightRig rig="threePt" dir="t"/>
              </a:scene3d>
              <a:sp3d>
                <a:bevelT/>
              </a:sp3d>
            </c:spPr>
          </c:dPt>
          <c:dPt>
            <c:idx val="1"/>
            <c:invertIfNegative val="0"/>
            <c:bubble3D val="0"/>
            <c:spPr>
              <a:solidFill>
                <a:srgbClr val="F79646">
                  <a:lumMod val="75000"/>
                </a:srgbClr>
              </a:solidFill>
              <a:ln>
                <a:noFill/>
              </a:ln>
              <a:effectLst/>
              <a:scene3d>
                <a:camera prst="orthographicFront"/>
                <a:lightRig rig="threePt" dir="t"/>
              </a:scene3d>
              <a:sp3d>
                <a:bevelT/>
              </a:sp3d>
            </c:spPr>
          </c:dPt>
          <c:dPt>
            <c:idx val="2"/>
            <c:invertIfNegative val="0"/>
            <c:bubble3D val="0"/>
            <c:spPr>
              <a:solidFill>
                <a:srgbClr val="F79646">
                  <a:lumMod val="75000"/>
                </a:srgbClr>
              </a:solidFill>
              <a:ln>
                <a:noFill/>
              </a:ln>
              <a:effectLst/>
              <a:scene3d>
                <a:camera prst="orthographicFront"/>
                <a:lightRig rig="threePt" dir="t"/>
              </a:scene3d>
              <a:sp3d>
                <a:bevelT/>
              </a:sp3d>
            </c:spPr>
          </c:dPt>
          <c:dPt>
            <c:idx val="3"/>
            <c:invertIfNegative val="0"/>
            <c:bubble3D val="0"/>
            <c:spPr>
              <a:solidFill>
                <a:srgbClr val="F79646">
                  <a:lumMod val="75000"/>
                </a:srgbClr>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3'!$A$17:$A$20</c:f>
              <c:strCache>
                <c:ptCount val="4"/>
                <c:pt idx="0">
                  <c:v>Plus de 10 ans</c:v>
                </c:pt>
                <c:pt idx="1">
                  <c:v>5 à 10 ans</c:v>
                </c:pt>
                <c:pt idx="2">
                  <c:v>1 à 5 ans</c:v>
                </c:pt>
                <c:pt idx="3">
                  <c:v>Moins d'un an</c:v>
                </c:pt>
              </c:strCache>
            </c:strRef>
          </c:cat>
          <c:val>
            <c:numRef>
              <c:f>'Question 3'!$B$17:$B$20</c:f>
              <c:numCache>
                <c:formatCode>0%</c:formatCode>
                <c:ptCount val="4"/>
                <c:pt idx="0">
                  <c:v>0.1143</c:v>
                </c:pt>
                <c:pt idx="1">
                  <c:v>0.2286</c:v>
                </c:pt>
                <c:pt idx="2">
                  <c:v>0.3</c:v>
                </c:pt>
                <c:pt idx="3">
                  <c:v>0.35709999999999997</c:v>
                </c:pt>
              </c:numCache>
            </c:numRef>
          </c:val>
          <c:extLst xmlns:c16r2="http://schemas.microsoft.com/office/drawing/2015/06/chart">
            <c:ext xmlns:c16="http://schemas.microsoft.com/office/drawing/2014/chart" uri="{C3380CC4-5D6E-409C-BE32-E72D297353CC}">
              <c16:uniqueId val="{00000000-FF4D-4494-82FC-35E1F89ABA7C}"/>
            </c:ext>
          </c:extLst>
        </c:ser>
        <c:dLbls>
          <c:dLblPos val="outEnd"/>
          <c:showLegendKey val="0"/>
          <c:showVal val="1"/>
          <c:showCatName val="0"/>
          <c:showSerName val="0"/>
          <c:showPercent val="0"/>
          <c:showBubbleSize val="0"/>
        </c:dLbls>
        <c:gapWidth val="182"/>
        <c:axId val="122423936"/>
        <c:axId val="122776576"/>
      </c:barChart>
      <c:catAx>
        <c:axId val="12242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22776576"/>
        <c:crosses val="autoZero"/>
        <c:auto val="1"/>
        <c:lblAlgn val="ctr"/>
        <c:lblOffset val="100"/>
        <c:noMultiLvlLbl val="0"/>
      </c:catAx>
      <c:valAx>
        <c:axId val="122776576"/>
        <c:scaling>
          <c:orientation val="minMax"/>
        </c:scaling>
        <c:delete val="1"/>
        <c:axPos val="b"/>
        <c:numFmt formatCode="0%" sourceLinked="1"/>
        <c:majorTickMark val="none"/>
        <c:minorTickMark val="none"/>
        <c:tickLblPos val="nextTo"/>
        <c:crossAx val="12242393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sz="1400" b="1" dirty="0" err="1">
                <a:solidFill>
                  <a:schemeClr val="tx1"/>
                </a:solidFill>
              </a:rPr>
              <a:t>Quel</a:t>
            </a:r>
            <a:r>
              <a:rPr lang="en-CA" sz="1400" b="1" dirty="0">
                <a:solidFill>
                  <a:schemeClr val="tx1"/>
                </a:solidFill>
              </a:rPr>
              <a:t> </a:t>
            </a:r>
            <a:r>
              <a:rPr lang="en-CA" sz="1400" b="1" dirty="0" err="1">
                <a:solidFill>
                  <a:schemeClr val="tx1"/>
                </a:solidFill>
              </a:rPr>
              <a:t>pourcentage</a:t>
            </a:r>
            <a:r>
              <a:rPr lang="en-CA" sz="1400" b="1" dirty="0">
                <a:solidFill>
                  <a:schemeClr val="tx1"/>
                </a:solidFill>
              </a:rPr>
              <a:t> de la </a:t>
            </a:r>
            <a:r>
              <a:rPr lang="en-CA" sz="1400" b="1" dirty="0" err="1">
                <a:solidFill>
                  <a:schemeClr val="tx1"/>
                </a:solidFill>
              </a:rPr>
              <a:t>clientèle</a:t>
            </a:r>
            <a:r>
              <a:rPr lang="en-CA" sz="1400" b="1" dirty="0">
                <a:solidFill>
                  <a:schemeClr val="tx1"/>
                </a:solidFill>
              </a:rPr>
              <a:t> de </a:t>
            </a:r>
            <a:r>
              <a:rPr lang="en-CA" sz="1400" b="1" dirty="0" err="1">
                <a:solidFill>
                  <a:schemeClr val="tx1"/>
                </a:solidFill>
              </a:rPr>
              <a:t>votre</a:t>
            </a:r>
            <a:r>
              <a:rPr lang="en-CA" sz="1400" b="1" dirty="0">
                <a:solidFill>
                  <a:schemeClr val="tx1"/>
                </a:solidFill>
              </a:rPr>
              <a:t> </a:t>
            </a:r>
            <a:r>
              <a:rPr lang="en-CA" sz="1400" b="1" dirty="0" err="1">
                <a:solidFill>
                  <a:schemeClr val="tx1"/>
                </a:solidFill>
              </a:rPr>
              <a:t>organisme</a:t>
            </a:r>
            <a:r>
              <a:rPr lang="en-CA" sz="1400" b="1" dirty="0">
                <a:solidFill>
                  <a:schemeClr val="tx1"/>
                </a:solidFill>
              </a:rPr>
              <a:t> </a:t>
            </a:r>
            <a:r>
              <a:rPr lang="en-CA" sz="1400" b="1" dirty="0" err="1">
                <a:solidFill>
                  <a:schemeClr val="tx1"/>
                </a:solidFill>
              </a:rPr>
              <a:t>est</a:t>
            </a:r>
            <a:r>
              <a:rPr lang="en-CA" sz="1400" b="1" dirty="0">
                <a:solidFill>
                  <a:schemeClr val="tx1"/>
                </a:solidFill>
              </a:rPr>
              <a:t> </a:t>
            </a:r>
            <a:r>
              <a:rPr lang="en-CA" sz="1400" b="1" dirty="0" err="1">
                <a:solidFill>
                  <a:schemeClr val="tx1"/>
                </a:solidFill>
              </a:rPr>
              <a:t>immigrante</a:t>
            </a:r>
            <a:r>
              <a:rPr lang="en-CA" sz="1400" b="1" dirty="0">
                <a:solidFill>
                  <a:schemeClr val="tx1"/>
                </a:solidFill>
              </a:rPr>
              <a:t>?</a:t>
            </a:r>
          </a:p>
        </c:rich>
      </c:tx>
      <c:layout/>
      <c:overlay val="0"/>
      <c:spPr>
        <a:noFill/>
        <a:ln>
          <a:noFill/>
        </a:ln>
        <a:effectLst/>
      </c:spPr>
    </c:title>
    <c:autoTitleDeleted val="0"/>
    <c:plotArea>
      <c:layout>
        <c:manualLayout>
          <c:layoutTarget val="inner"/>
          <c:xMode val="edge"/>
          <c:yMode val="edge"/>
          <c:x val="0.16541861941356817"/>
          <c:y val="0.15298013245033112"/>
          <c:w val="0.75453564016333297"/>
          <c:h val="0.79845474613686529"/>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37920"/>
              </a:solidFill>
              <a:ln>
                <a:noFill/>
              </a:ln>
              <a:effectLst/>
              <a:scene3d>
                <a:camera prst="orthographicFront"/>
                <a:lightRig rig="threePt" dir="t"/>
              </a:scene3d>
              <a:sp3d>
                <a:bevelT/>
              </a:sp3d>
            </c:spPr>
          </c:dPt>
          <c:dPt>
            <c:idx val="1"/>
            <c:invertIfNegative val="0"/>
            <c:bubble3D val="0"/>
            <c:spPr>
              <a:solidFill>
                <a:srgbClr val="F37920"/>
              </a:solidFill>
              <a:ln>
                <a:noFill/>
              </a:ln>
              <a:effectLst/>
              <a:scene3d>
                <a:camera prst="orthographicFront"/>
                <a:lightRig rig="threePt" dir="t"/>
              </a:scene3d>
              <a:sp3d>
                <a:bevelT/>
              </a:sp3d>
            </c:spPr>
          </c:dPt>
          <c:dPt>
            <c:idx val="2"/>
            <c:invertIfNegative val="0"/>
            <c:bubble3D val="0"/>
            <c:spPr>
              <a:solidFill>
                <a:srgbClr val="F37920"/>
              </a:solidFill>
              <a:ln>
                <a:noFill/>
              </a:ln>
              <a:effectLst/>
              <a:scene3d>
                <a:camera prst="orthographicFront"/>
                <a:lightRig rig="threePt" dir="t"/>
              </a:scene3d>
              <a:sp3d>
                <a:bevelT/>
              </a:sp3d>
            </c:spPr>
          </c:dPt>
          <c:dPt>
            <c:idx val="3"/>
            <c:invertIfNegative val="0"/>
            <c:bubble3D val="0"/>
            <c:spPr>
              <a:solidFill>
                <a:srgbClr val="F37920"/>
              </a:solidFill>
              <a:ln>
                <a:noFill/>
              </a:ln>
              <a:effectLst/>
              <a:scene3d>
                <a:camera prst="orthographicFront"/>
                <a:lightRig rig="threePt" dir="t"/>
              </a:scene3d>
              <a:sp3d>
                <a:bevelT/>
              </a:sp3d>
            </c:spPr>
          </c:dPt>
          <c:dPt>
            <c:idx val="4"/>
            <c:invertIfNegative val="0"/>
            <c:bubble3D val="0"/>
            <c:spPr>
              <a:solidFill>
                <a:srgbClr val="F37920"/>
              </a:solidFill>
              <a:ln>
                <a:noFill/>
              </a:ln>
              <a:effectLst/>
              <a:scene3d>
                <a:camera prst="orthographicFront"/>
                <a:lightRig rig="threePt" dir="t"/>
              </a:scene3d>
              <a:sp3d>
                <a:bevelT/>
              </a:sp3d>
            </c:spPr>
          </c:dPt>
          <c:dPt>
            <c:idx val="5"/>
            <c:invertIfNegative val="0"/>
            <c:bubble3D val="0"/>
            <c:spPr>
              <a:solidFill>
                <a:srgbClr val="F37920"/>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1'!$A$22:$A$27</c:f>
              <c:strCache>
                <c:ptCount val="6"/>
                <c:pt idx="0">
                  <c:v>Je ne sais pas</c:v>
                </c:pt>
                <c:pt idx="1">
                  <c:v>Plus de 80 %</c:v>
                </c:pt>
                <c:pt idx="2">
                  <c:v>60 à 80 %</c:v>
                </c:pt>
                <c:pt idx="3">
                  <c:v>40 à 60 %</c:v>
                </c:pt>
                <c:pt idx="4">
                  <c:v>20 à 40 %</c:v>
                </c:pt>
                <c:pt idx="5">
                  <c:v>Moins de 20 %</c:v>
                </c:pt>
              </c:strCache>
            </c:strRef>
          </c:cat>
          <c:val>
            <c:numRef>
              <c:f>'Question 1'!$B$22:$B$27</c:f>
              <c:numCache>
                <c:formatCode>0%</c:formatCode>
                <c:ptCount val="6"/>
                <c:pt idx="0">
                  <c:v>0.1429</c:v>
                </c:pt>
                <c:pt idx="1">
                  <c:v>7.1399999999999991E-2</c:v>
                </c:pt>
                <c:pt idx="2">
                  <c:v>0.28570000000000001</c:v>
                </c:pt>
                <c:pt idx="3">
                  <c:v>7.1399999999999991E-2</c:v>
                </c:pt>
                <c:pt idx="4">
                  <c:v>0.1429</c:v>
                </c:pt>
                <c:pt idx="5">
                  <c:v>0.28570000000000001</c:v>
                </c:pt>
              </c:numCache>
            </c:numRef>
          </c:val>
          <c:extLst xmlns:c16r2="http://schemas.microsoft.com/office/drawing/2015/06/chart">
            <c:ext xmlns:c16="http://schemas.microsoft.com/office/drawing/2014/chart" uri="{C3380CC4-5D6E-409C-BE32-E72D297353CC}">
              <c16:uniqueId val="{00000000-052C-4A1A-AF2E-67483B95AC05}"/>
            </c:ext>
          </c:extLst>
        </c:ser>
        <c:dLbls>
          <c:dLblPos val="outEnd"/>
          <c:showLegendKey val="0"/>
          <c:showVal val="1"/>
          <c:showCatName val="0"/>
          <c:showSerName val="0"/>
          <c:showPercent val="0"/>
          <c:showBubbleSize val="0"/>
        </c:dLbls>
        <c:gapWidth val="182"/>
        <c:axId val="133894528"/>
        <c:axId val="133895680"/>
      </c:barChart>
      <c:catAx>
        <c:axId val="13389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895680"/>
        <c:crosses val="autoZero"/>
        <c:auto val="1"/>
        <c:lblAlgn val="ctr"/>
        <c:lblOffset val="100"/>
        <c:noMultiLvlLbl val="0"/>
      </c:catAx>
      <c:valAx>
        <c:axId val="133895680"/>
        <c:scaling>
          <c:orientation val="minMax"/>
        </c:scaling>
        <c:delete val="1"/>
        <c:axPos val="b"/>
        <c:numFmt formatCode="0%" sourceLinked="1"/>
        <c:majorTickMark val="none"/>
        <c:minorTickMark val="none"/>
        <c:tickLblPos val="nextTo"/>
        <c:crossAx val="13389452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sz="1400">
                <a:solidFill>
                  <a:schemeClr val="tx1"/>
                </a:solidFill>
              </a:rPr>
              <a:t>Votre organisme a-t-il adopté des stratégies spécifiques pour rejoindre la clientèle immigrante?</a:t>
            </a:r>
          </a:p>
        </c:rich>
      </c:tx>
      <c:layout>
        <c:manualLayout>
          <c:xMode val="edge"/>
          <c:yMode val="edge"/>
          <c:x val="0.10927692861921673"/>
          <c:y val="8.4180979826834635E-3"/>
        </c:manualLayout>
      </c:layout>
      <c:overlay val="0"/>
      <c:spPr>
        <a:noFill/>
        <a:ln>
          <a:noFill/>
        </a:ln>
        <a:effectLst/>
      </c:spPr>
    </c:title>
    <c:autoTitleDeleted val="0"/>
    <c:plotArea>
      <c:layout>
        <c:manualLayout>
          <c:layoutTarget val="inner"/>
          <c:xMode val="edge"/>
          <c:yMode val="edge"/>
          <c:x val="0.13703231948947558"/>
          <c:y val="0.15203084956726337"/>
          <c:w val="0.84499382430137404"/>
          <c:h val="0.68517345756386594"/>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1"/>
            <c:invertIfNegative val="0"/>
            <c:bubble3D val="0"/>
            <c:spPr>
              <a:solidFill>
                <a:srgbClr val="F37920"/>
              </a:solidFill>
              <a:ln>
                <a:noFill/>
              </a:ln>
              <a:effectLst/>
              <a:scene3d>
                <a:camera prst="orthographicFront"/>
                <a:lightRig rig="threePt" dir="t"/>
              </a:scene3d>
              <a:sp3d>
                <a:bevelT/>
              </a:sp3d>
            </c:spPr>
          </c:dPt>
          <c:dPt>
            <c:idx val="2"/>
            <c:invertIfNegative val="0"/>
            <c:bubble3D val="0"/>
            <c:spPr>
              <a:solidFill>
                <a:srgbClr val="F37920"/>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2'!$A$4:$A$6</c:f>
              <c:strCache>
                <c:ptCount val="3"/>
                <c:pt idx="0">
                  <c:v>Non</c:v>
                </c:pt>
                <c:pt idx="1">
                  <c:v>Je ne sais pas</c:v>
                </c:pt>
                <c:pt idx="2">
                  <c:v>Oui</c:v>
                </c:pt>
              </c:strCache>
            </c:strRef>
          </c:cat>
          <c:val>
            <c:numRef>
              <c:f>'Question 2'!$B$4:$B$6</c:f>
              <c:numCache>
                <c:formatCode>0%</c:formatCode>
                <c:ptCount val="3"/>
                <c:pt idx="0">
                  <c:v>0</c:v>
                </c:pt>
                <c:pt idx="1">
                  <c:v>7.1399999999999991E-2</c:v>
                </c:pt>
                <c:pt idx="2">
                  <c:v>0.92859999999999998</c:v>
                </c:pt>
              </c:numCache>
            </c:numRef>
          </c:val>
          <c:extLst xmlns:c16r2="http://schemas.microsoft.com/office/drawing/2015/06/chart">
            <c:ext xmlns:c16="http://schemas.microsoft.com/office/drawing/2014/chart" uri="{C3380CC4-5D6E-409C-BE32-E72D297353CC}">
              <c16:uniqueId val="{00000000-30C3-47B6-97FE-F6CFDF1C0C6D}"/>
            </c:ext>
          </c:extLst>
        </c:ser>
        <c:dLbls>
          <c:dLblPos val="outEnd"/>
          <c:showLegendKey val="0"/>
          <c:showVal val="1"/>
          <c:showCatName val="0"/>
          <c:showSerName val="0"/>
          <c:showPercent val="0"/>
          <c:showBubbleSize val="0"/>
        </c:dLbls>
        <c:gapWidth val="182"/>
        <c:axId val="133366528"/>
        <c:axId val="133367680"/>
      </c:barChart>
      <c:catAx>
        <c:axId val="13336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33367680"/>
        <c:crosses val="autoZero"/>
        <c:auto val="1"/>
        <c:lblAlgn val="ctr"/>
        <c:lblOffset val="100"/>
        <c:noMultiLvlLbl val="0"/>
      </c:catAx>
      <c:valAx>
        <c:axId val="133367680"/>
        <c:scaling>
          <c:orientation val="minMax"/>
        </c:scaling>
        <c:delete val="1"/>
        <c:axPos val="b"/>
        <c:numFmt formatCode="0%" sourceLinked="1"/>
        <c:majorTickMark val="none"/>
        <c:minorTickMark val="none"/>
        <c:tickLblPos val="nextTo"/>
        <c:crossAx val="13336652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sz="1400">
                <a:solidFill>
                  <a:schemeClr val="tx1"/>
                </a:solidFill>
              </a:rPr>
              <a:t>Si oui, quelles sont ces stratégies? (Vous pouvez cocher plusieurs choix de réponses.)</a:t>
            </a:r>
          </a:p>
        </c:rich>
      </c:tx>
      <c:layout/>
      <c:overlay val="0"/>
      <c:spPr>
        <a:noFill/>
        <a:ln>
          <a:noFill/>
        </a:ln>
        <a:effectLst/>
      </c:spPr>
    </c:title>
    <c:autoTitleDeleted val="0"/>
    <c:plotArea>
      <c:layout/>
      <c:barChart>
        <c:barDir val="bar"/>
        <c:grouping val="clustered"/>
        <c:varyColors val="0"/>
        <c:ser>
          <c:idx val="0"/>
          <c:order val="0"/>
          <c:spPr>
            <a:solidFill>
              <a:srgbClr val="F3792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3'!$A$4:$A$12</c:f>
              <c:strCache>
                <c:ptCount val="9"/>
                <c:pt idx="0">
                  <c:v>Je ne sais pas</c:v>
                </c:pt>
                <c:pt idx="1">
                  <c:v>Sans objet</c:v>
                </c:pt>
                <c:pt idx="2">
                  <c:v>Engagement dans un Partenariat local en immigration (aussi appelé LIP)</c:v>
                </c:pt>
                <c:pt idx="3">
                  <c:v>Collecte de données sur la clientèle</c:v>
                </c:pt>
                <c:pt idx="4">
                  <c:v>Engagement dans un projet de recherche portant sur la clientèle immigrante</c:v>
                </c:pt>
                <c:pt idx="5">
                  <c:v>Utilisation des médias sociaux</c:v>
                </c:pt>
                <c:pt idx="6">
                  <c:v>Relations privilégiées avec les établissements scolaires et postsecondaires</c:v>
                </c:pt>
                <c:pt idx="7">
                  <c:v>Établissement de liens personnels avec les immigrants</c:v>
                </c:pt>
                <c:pt idx="8">
                  <c:v>Relations privilégiées avec des groupes incorporés (par exemple, groupes communautaires, regroupements d'affaires, etc.)</c:v>
                </c:pt>
              </c:strCache>
            </c:strRef>
          </c:cat>
          <c:val>
            <c:numRef>
              <c:f>'Question 3'!$B$4:$B$12</c:f>
              <c:numCache>
                <c:formatCode>0%</c:formatCode>
                <c:ptCount val="9"/>
                <c:pt idx="0">
                  <c:v>0</c:v>
                </c:pt>
                <c:pt idx="1">
                  <c:v>0</c:v>
                </c:pt>
                <c:pt idx="2">
                  <c:v>0.35709999999999997</c:v>
                </c:pt>
                <c:pt idx="3">
                  <c:v>0.35709999999999997</c:v>
                </c:pt>
                <c:pt idx="4">
                  <c:v>0.42859999999999998</c:v>
                </c:pt>
                <c:pt idx="5">
                  <c:v>0.57140000000000002</c:v>
                </c:pt>
                <c:pt idx="6">
                  <c:v>0.64290000000000003</c:v>
                </c:pt>
                <c:pt idx="7">
                  <c:v>0.71430000000000005</c:v>
                </c:pt>
                <c:pt idx="8">
                  <c:v>0.78569999999999995</c:v>
                </c:pt>
              </c:numCache>
            </c:numRef>
          </c:val>
          <c:extLst xmlns:c16r2="http://schemas.microsoft.com/office/drawing/2015/06/chart">
            <c:ext xmlns:c16="http://schemas.microsoft.com/office/drawing/2014/chart" uri="{C3380CC4-5D6E-409C-BE32-E72D297353CC}">
              <c16:uniqueId val="{00000000-38B2-4432-890C-5FB0355687F6}"/>
            </c:ext>
          </c:extLst>
        </c:ser>
        <c:dLbls>
          <c:dLblPos val="outEnd"/>
          <c:showLegendKey val="0"/>
          <c:showVal val="1"/>
          <c:showCatName val="0"/>
          <c:showSerName val="0"/>
          <c:showPercent val="0"/>
          <c:showBubbleSize val="0"/>
        </c:dLbls>
        <c:gapWidth val="182"/>
        <c:axId val="133384448"/>
        <c:axId val="133420160"/>
      </c:barChart>
      <c:catAx>
        <c:axId val="13338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420160"/>
        <c:crosses val="autoZero"/>
        <c:auto val="1"/>
        <c:lblAlgn val="ctr"/>
        <c:lblOffset val="100"/>
        <c:noMultiLvlLbl val="0"/>
      </c:catAx>
      <c:valAx>
        <c:axId val="133420160"/>
        <c:scaling>
          <c:orientation val="minMax"/>
        </c:scaling>
        <c:delete val="1"/>
        <c:axPos val="b"/>
        <c:numFmt formatCode="0%" sourceLinked="1"/>
        <c:majorTickMark val="none"/>
        <c:minorTickMark val="none"/>
        <c:tickLblPos val="nextTo"/>
        <c:crossAx val="13338444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sz="1400" dirty="0">
                <a:solidFill>
                  <a:schemeClr val="tx1"/>
                </a:solidFill>
              </a:rPr>
              <a:t>Si </a:t>
            </a:r>
            <a:r>
              <a:rPr lang="en-CA" sz="1400" dirty="0" err="1">
                <a:solidFill>
                  <a:schemeClr val="tx1"/>
                </a:solidFill>
              </a:rPr>
              <a:t>votre</a:t>
            </a:r>
            <a:r>
              <a:rPr lang="en-CA" sz="1400" dirty="0">
                <a:solidFill>
                  <a:schemeClr val="tx1"/>
                </a:solidFill>
              </a:rPr>
              <a:t> </a:t>
            </a:r>
            <a:r>
              <a:rPr lang="en-CA" sz="1400" dirty="0" err="1">
                <a:solidFill>
                  <a:schemeClr val="tx1"/>
                </a:solidFill>
              </a:rPr>
              <a:t>organisme</a:t>
            </a:r>
            <a:r>
              <a:rPr lang="en-CA" sz="1400" dirty="0">
                <a:solidFill>
                  <a:schemeClr val="tx1"/>
                </a:solidFill>
              </a:rPr>
              <a:t> a </a:t>
            </a:r>
            <a:r>
              <a:rPr lang="en-CA" sz="1400" dirty="0" err="1">
                <a:solidFill>
                  <a:schemeClr val="tx1"/>
                </a:solidFill>
              </a:rPr>
              <a:t>adopté</a:t>
            </a:r>
            <a:r>
              <a:rPr lang="en-CA" sz="1400" dirty="0">
                <a:solidFill>
                  <a:schemeClr val="tx1"/>
                </a:solidFill>
              </a:rPr>
              <a:t> </a:t>
            </a:r>
            <a:r>
              <a:rPr lang="en-CA" sz="1400" dirty="0" err="1">
                <a:solidFill>
                  <a:schemeClr val="tx1"/>
                </a:solidFill>
              </a:rPr>
              <a:t>une</a:t>
            </a:r>
            <a:r>
              <a:rPr lang="en-CA" sz="1400" dirty="0">
                <a:solidFill>
                  <a:schemeClr val="tx1"/>
                </a:solidFill>
              </a:rPr>
              <a:t> </a:t>
            </a:r>
            <a:r>
              <a:rPr lang="en-CA" sz="1400" dirty="0" err="1">
                <a:solidFill>
                  <a:schemeClr val="tx1"/>
                </a:solidFill>
              </a:rPr>
              <a:t>stratégie</a:t>
            </a:r>
            <a:r>
              <a:rPr lang="en-CA" sz="1400" dirty="0">
                <a:solidFill>
                  <a:schemeClr val="tx1"/>
                </a:solidFill>
              </a:rPr>
              <a:t> pour </a:t>
            </a:r>
            <a:r>
              <a:rPr lang="en-CA" sz="1400" dirty="0" err="1">
                <a:solidFill>
                  <a:schemeClr val="tx1"/>
                </a:solidFill>
              </a:rPr>
              <a:t>rejoindre</a:t>
            </a:r>
            <a:r>
              <a:rPr lang="en-CA" sz="1400" dirty="0">
                <a:solidFill>
                  <a:schemeClr val="tx1"/>
                </a:solidFill>
              </a:rPr>
              <a:t> la </a:t>
            </a:r>
            <a:r>
              <a:rPr lang="en-CA" sz="1400" dirty="0" err="1">
                <a:solidFill>
                  <a:schemeClr val="tx1"/>
                </a:solidFill>
              </a:rPr>
              <a:t>clientèle</a:t>
            </a:r>
            <a:r>
              <a:rPr lang="en-CA" sz="1400" dirty="0">
                <a:solidFill>
                  <a:schemeClr val="tx1"/>
                </a:solidFill>
              </a:rPr>
              <a:t> </a:t>
            </a:r>
            <a:r>
              <a:rPr lang="en-CA" sz="1400" dirty="0" err="1">
                <a:solidFill>
                  <a:schemeClr val="tx1"/>
                </a:solidFill>
              </a:rPr>
              <a:t>immigrante</a:t>
            </a:r>
            <a:r>
              <a:rPr lang="en-CA" sz="1400" dirty="0">
                <a:solidFill>
                  <a:schemeClr val="tx1"/>
                </a:solidFill>
              </a:rPr>
              <a:t>, </a:t>
            </a:r>
            <a:r>
              <a:rPr lang="en-CA" sz="1400" dirty="0" smtClean="0">
                <a:solidFill>
                  <a:schemeClr val="tx1"/>
                </a:solidFill>
              </a:rPr>
              <a:t/>
            </a:r>
            <a:br>
              <a:rPr lang="en-CA" sz="1400" dirty="0" smtClean="0">
                <a:solidFill>
                  <a:schemeClr val="tx1"/>
                </a:solidFill>
              </a:rPr>
            </a:br>
            <a:r>
              <a:rPr lang="en-CA" sz="1400" dirty="0" smtClean="0">
                <a:solidFill>
                  <a:schemeClr val="tx1"/>
                </a:solidFill>
              </a:rPr>
              <a:t>a-t-</a:t>
            </a:r>
            <a:r>
              <a:rPr lang="en-CA" sz="1400" dirty="0" err="1" smtClean="0">
                <a:solidFill>
                  <a:schemeClr val="tx1"/>
                </a:solidFill>
              </a:rPr>
              <a:t>il</a:t>
            </a:r>
            <a:r>
              <a:rPr lang="en-CA" sz="1400" dirty="0" smtClean="0">
                <a:solidFill>
                  <a:schemeClr val="tx1"/>
                </a:solidFill>
              </a:rPr>
              <a:t>, </a:t>
            </a:r>
            <a:r>
              <a:rPr lang="en-CA" sz="1400" dirty="0">
                <a:solidFill>
                  <a:schemeClr val="tx1"/>
                </a:solidFill>
              </a:rPr>
              <a:t>le </a:t>
            </a:r>
            <a:r>
              <a:rPr lang="en-CA" sz="1400" dirty="0" err="1">
                <a:solidFill>
                  <a:schemeClr val="tx1"/>
                </a:solidFill>
              </a:rPr>
              <a:t>cas</a:t>
            </a:r>
            <a:r>
              <a:rPr lang="en-CA" sz="1400" dirty="0">
                <a:solidFill>
                  <a:schemeClr val="tx1"/>
                </a:solidFill>
              </a:rPr>
              <a:t> </a:t>
            </a:r>
            <a:r>
              <a:rPr lang="en-CA" sz="1400" dirty="0" err="1">
                <a:solidFill>
                  <a:schemeClr val="tx1"/>
                </a:solidFill>
              </a:rPr>
              <a:t>échéant</a:t>
            </a:r>
            <a:r>
              <a:rPr lang="en-CA" sz="1400" dirty="0">
                <a:solidFill>
                  <a:schemeClr val="tx1"/>
                </a:solidFill>
              </a:rPr>
              <a:t>, </a:t>
            </a:r>
            <a:r>
              <a:rPr lang="en-CA" sz="1400" dirty="0" err="1">
                <a:solidFill>
                  <a:schemeClr val="tx1"/>
                </a:solidFill>
              </a:rPr>
              <a:t>atteint</a:t>
            </a:r>
            <a:r>
              <a:rPr lang="en-CA" sz="1400" dirty="0">
                <a:solidFill>
                  <a:schemeClr val="tx1"/>
                </a:solidFill>
              </a:rPr>
              <a:t> </a:t>
            </a:r>
            <a:r>
              <a:rPr lang="en-CA" sz="1400" dirty="0" err="1">
                <a:solidFill>
                  <a:schemeClr val="tx1"/>
                </a:solidFill>
              </a:rPr>
              <a:t>ses</a:t>
            </a:r>
            <a:r>
              <a:rPr lang="en-CA" sz="1400" dirty="0">
                <a:solidFill>
                  <a:schemeClr val="tx1"/>
                </a:solidFill>
              </a:rPr>
              <a:t> </a:t>
            </a:r>
            <a:r>
              <a:rPr lang="en-CA" sz="1400" dirty="0" err="1">
                <a:solidFill>
                  <a:schemeClr val="tx1"/>
                </a:solidFill>
              </a:rPr>
              <a:t>objectifs</a:t>
            </a:r>
            <a:r>
              <a:rPr lang="en-CA" sz="1400" dirty="0">
                <a:solidFill>
                  <a:schemeClr val="tx1"/>
                </a:solidFill>
              </a:rPr>
              <a:t>?</a:t>
            </a:r>
          </a:p>
        </c:rich>
      </c:tx>
      <c:layout/>
      <c:overlay val="0"/>
      <c:spPr>
        <a:noFill/>
        <a:ln>
          <a:noFill/>
        </a:ln>
        <a:effectLst/>
      </c:spPr>
    </c:title>
    <c:autoTitleDeleted val="0"/>
    <c:plotArea>
      <c:layout>
        <c:manualLayout>
          <c:layoutTarget val="inner"/>
          <c:xMode val="edge"/>
          <c:yMode val="edge"/>
          <c:x val="0.15699263630384858"/>
          <c:y val="0.22304317709535904"/>
          <c:w val="0.81479353872486093"/>
          <c:h val="0.72727564102564102"/>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1"/>
            <c:invertIfNegative val="0"/>
            <c:bubble3D val="0"/>
            <c:spPr>
              <a:solidFill>
                <a:srgbClr val="F37920"/>
              </a:solidFill>
              <a:ln>
                <a:noFill/>
              </a:ln>
              <a:effectLst/>
              <a:scene3d>
                <a:camera prst="orthographicFront"/>
                <a:lightRig rig="threePt" dir="t"/>
              </a:scene3d>
              <a:sp3d>
                <a:bevelT/>
              </a:sp3d>
            </c:spPr>
          </c:dPt>
          <c:dPt>
            <c:idx val="2"/>
            <c:invertIfNegative val="0"/>
            <c:bubble3D val="0"/>
            <c:spPr>
              <a:solidFill>
                <a:srgbClr val="F37920"/>
              </a:solidFill>
              <a:ln>
                <a:noFill/>
              </a:ln>
              <a:effectLst/>
              <a:scene3d>
                <a:camera prst="orthographicFront"/>
                <a:lightRig rig="threePt" dir="t"/>
              </a:scene3d>
              <a:sp3d>
                <a:bevelT/>
              </a:sp3d>
            </c:spPr>
          </c:dPt>
          <c:dPt>
            <c:idx val="3"/>
            <c:invertIfNegative val="0"/>
            <c:bubble3D val="0"/>
            <c:spPr>
              <a:solidFill>
                <a:srgbClr val="F37920"/>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4'!$A$25:$A$29</c:f>
              <c:strCache>
                <c:ptCount val="5"/>
                <c:pt idx="0">
                  <c:v>Sans objet</c:v>
                </c:pt>
                <c:pt idx="1">
                  <c:v>Je ne sais pas</c:v>
                </c:pt>
                <c:pt idx="2">
                  <c:v>Aucunement</c:v>
                </c:pt>
                <c:pt idx="3">
                  <c:v>Partiellement</c:v>
                </c:pt>
                <c:pt idx="4">
                  <c:v>Complètement</c:v>
                </c:pt>
              </c:strCache>
            </c:strRef>
          </c:cat>
          <c:val>
            <c:numRef>
              <c:f>'Question 4'!$B$25:$B$29</c:f>
              <c:numCache>
                <c:formatCode>0%</c:formatCode>
                <c:ptCount val="5"/>
                <c:pt idx="0">
                  <c:v>0</c:v>
                </c:pt>
                <c:pt idx="1">
                  <c:v>7.1399999999999991E-2</c:v>
                </c:pt>
                <c:pt idx="2">
                  <c:v>7.1399999999999991E-2</c:v>
                </c:pt>
                <c:pt idx="3">
                  <c:v>0.85709999999999997</c:v>
                </c:pt>
                <c:pt idx="4">
                  <c:v>0</c:v>
                </c:pt>
              </c:numCache>
            </c:numRef>
          </c:val>
          <c:extLst xmlns:c16r2="http://schemas.microsoft.com/office/drawing/2015/06/chart">
            <c:ext xmlns:c16="http://schemas.microsoft.com/office/drawing/2014/chart" uri="{C3380CC4-5D6E-409C-BE32-E72D297353CC}">
              <c16:uniqueId val="{00000000-F255-4DF5-83B6-EEB049FC8DD2}"/>
            </c:ext>
          </c:extLst>
        </c:ser>
        <c:dLbls>
          <c:dLblPos val="outEnd"/>
          <c:showLegendKey val="0"/>
          <c:showVal val="1"/>
          <c:showCatName val="0"/>
          <c:showSerName val="0"/>
          <c:showPercent val="0"/>
          <c:showBubbleSize val="0"/>
        </c:dLbls>
        <c:gapWidth val="182"/>
        <c:axId val="133445120"/>
        <c:axId val="133473792"/>
      </c:barChart>
      <c:catAx>
        <c:axId val="133445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473792"/>
        <c:crosses val="autoZero"/>
        <c:auto val="1"/>
        <c:lblAlgn val="ctr"/>
        <c:lblOffset val="100"/>
        <c:noMultiLvlLbl val="0"/>
      </c:catAx>
      <c:valAx>
        <c:axId val="133473792"/>
        <c:scaling>
          <c:orientation val="minMax"/>
        </c:scaling>
        <c:delete val="1"/>
        <c:axPos val="b"/>
        <c:numFmt formatCode="0%" sourceLinked="1"/>
        <c:majorTickMark val="none"/>
        <c:minorTickMark val="none"/>
        <c:tickLblPos val="nextTo"/>
        <c:crossAx val="13344512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a:solidFill>
                  <a:schemeClr val="tx1"/>
                </a:solidFill>
              </a:rPr>
              <a:t>Quel est actuellement votre statut au Canada?</a:t>
            </a:r>
          </a:p>
        </c:rich>
      </c:tx>
      <c:layout/>
      <c:overlay val="0"/>
      <c:spPr>
        <a:noFill/>
        <a:ln>
          <a:noFill/>
        </a:ln>
        <a:effectLst/>
      </c:spPr>
    </c:title>
    <c:autoTitleDeleted val="0"/>
    <c:plotArea>
      <c:layout>
        <c:manualLayout>
          <c:layoutTarget val="inner"/>
          <c:xMode val="edge"/>
          <c:yMode val="edge"/>
          <c:x val="0.2225958519890896"/>
          <c:y val="9.7229031699994015E-2"/>
          <c:w val="0.75452833101744632"/>
          <c:h val="0.87190460903016664"/>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79646">
                  <a:lumMod val="75000"/>
                </a:srgbClr>
              </a:solidFill>
              <a:ln>
                <a:noFill/>
              </a:ln>
              <a:effectLst/>
              <a:scene3d>
                <a:camera prst="orthographicFront"/>
                <a:lightRig rig="threePt" dir="t"/>
              </a:scene3d>
              <a:sp3d>
                <a:bevelT/>
              </a:sp3d>
            </c:spPr>
          </c:dPt>
          <c:dPt>
            <c:idx val="1"/>
            <c:invertIfNegative val="0"/>
            <c:bubble3D val="0"/>
            <c:spPr>
              <a:solidFill>
                <a:srgbClr val="F79646">
                  <a:lumMod val="75000"/>
                </a:srgbClr>
              </a:solidFill>
              <a:ln>
                <a:noFill/>
              </a:ln>
              <a:effectLst/>
              <a:scene3d>
                <a:camera prst="orthographicFront"/>
                <a:lightRig rig="threePt" dir="t"/>
              </a:scene3d>
              <a:sp3d>
                <a:bevelT/>
              </a:sp3d>
            </c:spPr>
          </c:dPt>
          <c:dPt>
            <c:idx val="2"/>
            <c:invertIfNegative val="0"/>
            <c:bubble3D val="0"/>
            <c:spPr>
              <a:solidFill>
                <a:srgbClr val="F79646">
                  <a:lumMod val="75000"/>
                </a:srgbClr>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4'!$A$4:$A$6</c:f>
              <c:strCache>
                <c:ptCount val="3"/>
                <c:pt idx="0">
                  <c:v>Résident temporaire</c:v>
                </c:pt>
                <c:pt idx="1">
                  <c:v>Citoyen canadien</c:v>
                </c:pt>
                <c:pt idx="2">
                  <c:v>Résident permanent</c:v>
                </c:pt>
              </c:strCache>
            </c:strRef>
          </c:cat>
          <c:val>
            <c:numRef>
              <c:f>'Question 4'!$B$4:$B$6</c:f>
              <c:numCache>
                <c:formatCode>0%</c:formatCode>
                <c:ptCount val="3"/>
                <c:pt idx="0">
                  <c:v>0.1429</c:v>
                </c:pt>
                <c:pt idx="1">
                  <c:v>0.38569999999999999</c:v>
                </c:pt>
                <c:pt idx="2">
                  <c:v>0.47139999999999999</c:v>
                </c:pt>
              </c:numCache>
            </c:numRef>
          </c:val>
          <c:extLst xmlns:c16r2="http://schemas.microsoft.com/office/drawing/2015/06/chart">
            <c:ext xmlns:c16="http://schemas.microsoft.com/office/drawing/2014/chart" uri="{C3380CC4-5D6E-409C-BE32-E72D297353CC}">
              <c16:uniqueId val="{00000000-685E-4F8A-94A6-64F625282B4D}"/>
            </c:ext>
          </c:extLst>
        </c:ser>
        <c:dLbls>
          <c:dLblPos val="outEnd"/>
          <c:showLegendKey val="0"/>
          <c:showVal val="1"/>
          <c:showCatName val="0"/>
          <c:showSerName val="0"/>
          <c:showPercent val="0"/>
          <c:showBubbleSize val="0"/>
        </c:dLbls>
        <c:gapWidth val="182"/>
        <c:axId val="122797440"/>
        <c:axId val="124210560"/>
      </c:barChart>
      <c:catAx>
        <c:axId val="122797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24210560"/>
        <c:crosses val="autoZero"/>
        <c:auto val="1"/>
        <c:lblAlgn val="ctr"/>
        <c:lblOffset val="100"/>
        <c:noMultiLvlLbl val="0"/>
      </c:catAx>
      <c:valAx>
        <c:axId val="124210560"/>
        <c:scaling>
          <c:orientation val="minMax"/>
        </c:scaling>
        <c:delete val="1"/>
        <c:axPos val="b"/>
        <c:numFmt formatCode="0%" sourceLinked="1"/>
        <c:majorTickMark val="none"/>
        <c:minorTickMark val="none"/>
        <c:tickLblPos val="nextTo"/>
        <c:crossAx val="12279744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CA" sz="1600" dirty="0" err="1">
                <a:solidFill>
                  <a:schemeClr val="tx1"/>
                </a:solidFill>
              </a:rPr>
              <a:t>Dans</a:t>
            </a:r>
            <a:r>
              <a:rPr lang="en-CA" sz="1600" dirty="0">
                <a:solidFill>
                  <a:schemeClr val="tx1"/>
                </a:solidFill>
              </a:rPr>
              <a:t> </a:t>
            </a:r>
            <a:r>
              <a:rPr lang="en-CA" sz="1600" dirty="0" err="1">
                <a:solidFill>
                  <a:schemeClr val="tx1"/>
                </a:solidFill>
              </a:rPr>
              <a:t>quelle</a:t>
            </a:r>
            <a:r>
              <a:rPr lang="en-CA" sz="1600" dirty="0">
                <a:solidFill>
                  <a:schemeClr val="tx1"/>
                </a:solidFill>
              </a:rPr>
              <a:t> </a:t>
            </a:r>
            <a:r>
              <a:rPr lang="en-CA" sz="1600" dirty="0" err="1">
                <a:solidFill>
                  <a:schemeClr val="tx1"/>
                </a:solidFill>
              </a:rPr>
              <a:t>région</a:t>
            </a:r>
            <a:r>
              <a:rPr lang="en-CA" sz="1600" dirty="0">
                <a:solidFill>
                  <a:schemeClr val="tx1"/>
                </a:solidFill>
              </a:rPr>
              <a:t> </a:t>
            </a:r>
            <a:r>
              <a:rPr lang="en-CA" sz="1600" dirty="0" err="1">
                <a:solidFill>
                  <a:schemeClr val="tx1"/>
                </a:solidFill>
              </a:rPr>
              <a:t>habitez-vous</a:t>
            </a:r>
            <a:r>
              <a:rPr lang="en-CA" sz="1600" dirty="0"/>
              <a:t>?</a:t>
            </a:r>
          </a:p>
        </c:rich>
      </c:tx>
      <c:layout/>
      <c:overlay val="0"/>
      <c:spPr>
        <a:noFill/>
        <a:ln>
          <a:noFill/>
        </a:ln>
        <a:effectLst/>
      </c:spPr>
    </c:title>
    <c:autoTitleDeleted val="0"/>
    <c:plotArea>
      <c:layout>
        <c:manualLayout>
          <c:layoutTarget val="inner"/>
          <c:xMode val="edge"/>
          <c:yMode val="edge"/>
          <c:x val="0.16994974268732047"/>
          <c:y val="8.2944951460828406E-2"/>
          <c:w val="0.82275791281127486"/>
          <c:h val="0.86305833511078422"/>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79646">
                  <a:lumMod val="75000"/>
                </a:srgbClr>
              </a:solidFill>
              <a:ln>
                <a:noFill/>
              </a:ln>
              <a:effectLst/>
              <a:scene3d>
                <a:camera prst="orthographicFront"/>
                <a:lightRig rig="threePt" dir="t"/>
              </a:scene3d>
              <a:sp3d>
                <a:bevelT/>
              </a:sp3d>
            </c:spPr>
          </c:dPt>
          <c:dPt>
            <c:idx val="1"/>
            <c:invertIfNegative val="0"/>
            <c:bubble3D val="0"/>
            <c:spPr>
              <a:solidFill>
                <a:srgbClr val="F79646">
                  <a:lumMod val="75000"/>
                </a:srgbClr>
              </a:solidFill>
              <a:ln>
                <a:noFill/>
              </a:ln>
              <a:effectLst/>
              <a:scene3d>
                <a:camera prst="orthographicFront"/>
                <a:lightRig rig="threePt" dir="t"/>
              </a:scene3d>
              <a:sp3d>
                <a:bevelT/>
              </a:sp3d>
            </c:spPr>
          </c:dPt>
          <c:dPt>
            <c:idx val="2"/>
            <c:invertIfNegative val="0"/>
            <c:bubble3D val="0"/>
            <c:spPr>
              <a:solidFill>
                <a:srgbClr val="F79646">
                  <a:lumMod val="75000"/>
                </a:srgbClr>
              </a:solidFill>
              <a:ln>
                <a:noFill/>
              </a:ln>
              <a:effectLst/>
              <a:scene3d>
                <a:camera prst="orthographicFront"/>
                <a:lightRig rig="threePt" dir="t"/>
              </a:scene3d>
              <a:sp3d>
                <a:bevelT/>
              </a:sp3d>
            </c:spPr>
          </c:dPt>
          <c:dPt>
            <c:idx val="3"/>
            <c:invertIfNegative val="0"/>
            <c:bubble3D val="0"/>
            <c:spPr>
              <a:solidFill>
                <a:srgbClr val="F79646">
                  <a:lumMod val="75000"/>
                </a:srgbClr>
              </a:solidFill>
              <a:ln>
                <a:noFill/>
              </a:ln>
              <a:effectLst/>
              <a:scene3d>
                <a:camera prst="orthographicFront"/>
                <a:lightRig rig="threePt" dir="t"/>
              </a:scene3d>
              <a:sp3d>
                <a:bevelT/>
              </a:sp3d>
            </c:spPr>
          </c:dPt>
          <c:dPt>
            <c:idx val="4"/>
            <c:invertIfNegative val="0"/>
            <c:bubble3D val="0"/>
            <c:spPr>
              <a:solidFill>
                <a:srgbClr val="F79646">
                  <a:lumMod val="75000"/>
                </a:srgbClr>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5'!$A$4:$A$8</c:f>
              <c:strCache>
                <c:ptCount val="5"/>
                <c:pt idx="0">
                  <c:v>Gravelbourg</c:v>
                </c:pt>
                <c:pt idx="1">
                  <c:v>Prince Albert</c:v>
                </c:pt>
                <c:pt idx="2">
                  <c:v>Moose Jaw</c:v>
                </c:pt>
                <c:pt idx="3">
                  <c:v>Saskatoon</c:v>
                </c:pt>
                <c:pt idx="4">
                  <c:v>Regina</c:v>
                </c:pt>
              </c:strCache>
            </c:strRef>
          </c:cat>
          <c:val>
            <c:numRef>
              <c:f>'Question 5'!$B$4:$B$8</c:f>
              <c:numCache>
                <c:formatCode>0%</c:formatCode>
                <c:ptCount val="5"/>
                <c:pt idx="0">
                  <c:v>5.7099999999999998E-2</c:v>
                </c:pt>
                <c:pt idx="1">
                  <c:v>7.1399999999999991E-2</c:v>
                </c:pt>
                <c:pt idx="2">
                  <c:v>0.1143</c:v>
                </c:pt>
                <c:pt idx="3">
                  <c:v>0.27139999999999997</c:v>
                </c:pt>
                <c:pt idx="4">
                  <c:v>0.48570000000000002</c:v>
                </c:pt>
              </c:numCache>
            </c:numRef>
          </c:val>
          <c:extLst xmlns:c16r2="http://schemas.microsoft.com/office/drawing/2015/06/chart">
            <c:ext xmlns:c16="http://schemas.microsoft.com/office/drawing/2014/chart" uri="{C3380CC4-5D6E-409C-BE32-E72D297353CC}">
              <c16:uniqueId val="{00000000-9A21-4204-B61E-E5217BFDBB55}"/>
            </c:ext>
          </c:extLst>
        </c:ser>
        <c:dLbls>
          <c:dLblPos val="outEnd"/>
          <c:showLegendKey val="0"/>
          <c:showVal val="1"/>
          <c:showCatName val="0"/>
          <c:showSerName val="0"/>
          <c:showPercent val="0"/>
          <c:showBubbleSize val="0"/>
        </c:dLbls>
        <c:gapWidth val="182"/>
        <c:axId val="133328896"/>
        <c:axId val="133341952"/>
      </c:barChart>
      <c:catAx>
        <c:axId val="13332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33341952"/>
        <c:crosses val="autoZero"/>
        <c:auto val="1"/>
        <c:lblAlgn val="ctr"/>
        <c:lblOffset val="100"/>
        <c:noMultiLvlLbl val="0"/>
      </c:catAx>
      <c:valAx>
        <c:axId val="133341952"/>
        <c:scaling>
          <c:orientation val="minMax"/>
        </c:scaling>
        <c:delete val="1"/>
        <c:axPos val="b"/>
        <c:numFmt formatCode="0%" sourceLinked="1"/>
        <c:majorTickMark val="none"/>
        <c:minorTickMark val="none"/>
        <c:tickLblPos val="nextTo"/>
        <c:crossAx val="13332889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273D-4022-BF1F-575C949CB504}"/>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4-273D-4022-BF1F-575C949CB504}"/>
              </c:ext>
            </c:extLst>
          </c:dPt>
          <c:dPt>
            <c:idx val="4"/>
            <c:invertIfNegative val="0"/>
            <c:bubble3D val="0"/>
            <c:spPr>
              <a:solidFill>
                <a:schemeClr val="accent4">
                  <a:lumMod val="60000"/>
                  <a:lumOff val="40000"/>
                </a:schemeClr>
              </a:solidFill>
              <a:ln>
                <a:noFill/>
              </a:ln>
              <a:effectLst/>
            </c:spPr>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273D-4022-BF1F-575C949CB504}"/>
              </c:ext>
            </c:extLst>
          </c:dPt>
          <c:dPt>
            <c:idx val="9"/>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5-273D-4022-BF1F-575C949CB504}"/>
              </c:ext>
            </c:extLst>
          </c:dPt>
          <c:dPt>
            <c:idx val="1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273D-4022-BF1F-575C949CB504}"/>
              </c:ext>
            </c:extLst>
          </c:dPt>
          <c:dPt>
            <c:idx val="16"/>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6-273D-4022-BF1F-575C949CB504}"/>
              </c:ext>
            </c:extLst>
          </c:dPt>
          <c:dPt>
            <c:idx val="17"/>
            <c:invertIfNegative val="0"/>
            <c:bubble3D val="0"/>
            <c:spPr>
              <a:solidFill>
                <a:srgbClr val="7030A0"/>
              </a:solidFill>
              <a:ln>
                <a:noFill/>
              </a:ln>
              <a:effectLst/>
            </c:spPr>
          </c:dPt>
          <c:dPt>
            <c:idx val="18"/>
            <c:invertIfNegative val="0"/>
            <c:bubble3D val="0"/>
            <c:spPr>
              <a:solidFill>
                <a:schemeClr val="bg1">
                  <a:lumMod val="65000"/>
                </a:schemeClr>
              </a:solidFill>
              <a:ln>
                <a:noFill/>
              </a:ln>
              <a:effectLst/>
            </c:spPr>
          </c:dPt>
          <c:dPt>
            <c:idx val="19"/>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8-273D-4022-BF1F-575C949CB50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NbRP!$F$7:$Y$8</c:f>
              <c:multiLvlStrCache>
                <c:ptCount val="20"/>
                <c:lvl>
                  <c:pt idx="0">
                    <c:v>Saskatchewan</c:v>
                  </c:pt>
                  <c:pt idx="1">
                    <c:v>Regina</c:v>
                  </c:pt>
                  <c:pt idx="2">
                    <c:v>Saskatoon</c:v>
                  </c:pt>
                  <c:pt idx="3">
                    <c:v>Prince Albert</c:v>
                  </c:pt>
                  <c:pt idx="4">
                    <c:v>Moose Jaw</c:v>
                  </c:pt>
                  <c:pt idx="5">
                    <c:v>Gravelbourg</c:v>
                  </c:pt>
                  <c:pt idx="7">
                    <c:v>Saskatchewan</c:v>
                  </c:pt>
                  <c:pt idx="8">
                    <c:v>Regina</c:v>
                  </c:pt>
                  <c:pt idx="9">
                    <c:v>Saskatoon</c:v>
                  </c:pt>
                  <c:pt idx="10">
                    <c:v>Prince Albert</c:v>
                  </c:pt>
                  <c:pt idx="11">
                    <c:v>Moose Jaw</c:v>
                  </c:pt>
                  <c:pt idx="12">
                    <c:v>Gravelbourg</c:v>
                  </c:pt>
                  <c:pt idx="14">
                    <c:v>Saskatchewan</c:v>
                  </c:pt>
                  <c:pt idx="15">
                    <c:v>Regina</c:v>
                  </c:pt>
                  <c:pt idx="16">
                    <c:v>Saskatoon</c:v>
                  </c:pt>
                  <c:pt idx="17">
                    <c:v>Prince Albert</c:v>
                  </c:pt>
                  <c:pt idx="18">
                    <c:v>Moose Jaw</c:v>
                  </c:pt>
                  <c:pt idx="19">
                    <c:v>Gravelbourg</c:v>
                  </c:pt>
                </c:lvl>
                <c:lvl>
                  <c:pt idx="0">
                    <c:v>2006</c:v>
                  </c:pt>
                  <c:pt idx="7">
                    <c:v>2011</c:v>
                  </c:pt>
                  <c:pt idx="14">
                    <c:v>2016</c:v>
                  </c:pt>
                </c:lvl>
              </c:multiLvlStrCache>
            </c:multiLvlStrRef>
          </c:cat>
          <c:val>
            <c:numRef>
              <c:f>NbRP!$F$9:$Y$9</c:f>
              <c:numCache>
                <c:formatCode>General</c:formatCode>
                <c:ptCount val="20"/>
                <c:pt idx="0">
                  <c:v>245</c:v>
                </c:pt>
                <c:pt idx="1">
                  <c:v>95</c:v>
                </c:pt>
                <c:pt idx="2">
                  <c:v>100</c:v>
                </c:pt>
                <c:pt idx="3">
                  <c:v>0</c:v>
                </c:pt>
                <c:pt idx="4">
                  <c:v>10</c:v>
                </c:pt>
                <c:pt idx="5">
                  <c:v>0</c:v>
                </c:pt>
                <c:pt idx="7">
                  <c:v>605</c:v>
                </c:pt>
                <c:pt idx="8">
                  <c:v>255</c:v>
                </c:pt>
                <c:pt idx="9">
                  <c:v>245</c:v>
                </c:pt>
                <c:pt idx="10">
                  <c:v>0</c:v>
                </c:pt>
                <c:pt idx="11">
                  <c:v>0</c:v>
                </c:pt>
                <c:pt idx="12">
                  <c:v>0</c:v>
                </c:pt>
                <c:pt idx="14">
                  <c:v>1075</c:v>
                </c:pt>
                <c:pt idx="15">
                  <c:v>350</c:v>
                </c:pt>
                <c:pt idx="16">
                  <c:v>465</c:v>
                </c:pt>
                <c:pt idx="17">
                  <c:v>30</c:v>
                </c:pt>
                <c:pt idx="18">
                  <c:v>40</c:v>
                </c:pt>
                <c:pt idx="19">
                  <c:v>0</c:v>
                </c:pt>
              </c:numCache>
            </c:numRef>
          </c:val>
          <c:extLst xmlns:c16r2="http://schemas.microsoft.com/office/drawing/2015/06/chart">
            <c:ext xmlns:c16="http://schemas.microsoft.com/office/drawing/2014/chart" uri="{C3380CC4-5D6E-409C-BE32-E72D297353CC}">
              <c16:uniqueId val="{00000000-273D-4022-BF1F-575C949CB504}"/>
            </c:ext>
          </c:extLst>
        </c:ser>
        <c:dLbls>
          <c:dLblPos val="outEnd"/>
          <c:showLegendKey val="0"/>
          <c:showVal val="1"/>
          <c:showCatName val="0"/>
          <c:showSerName val="0"/>
          <c:showPercent val="0"/>
          <c:showBubbleSize val="0"/>
        </c:dLbls>
        <c:gapWidth val="219"/>
        <c:overlap val="-27"/>
        <c:axId val="121456128"/>
        <c:axId val="121471360"/>
      </c:barChart>
      <c:catAx>
        <c:axId val="1214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21471360"/>
        <c:crosses val="autoZero"/>
        <c:auto val="1"/>
        <c:lblAlgn val="ctr"/>
        <c:lblOffset val="100"/>
        <c:noMultiLvlLbl val="0"/>
      </c:catAx>
      <c:valAx>
        <c:axId val="12147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21456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Salaire!$E$16</c:f>
              <c:strCache>
                <c:ptCount val="1"/>
                <c:pt idx="0">
                  <c:v>Résidence permanente</c:v>
                </c:pt>
              </c:strCache>
            </c:strRef>
          </c:tx>
          <c:spPr>
            <a:solidFill>
              <a:schemeClr val="accent1"/>
            </a:solidFill>
            <a:ln>
              <a:noFill/>
            </a:ln>
            <a:effectLst/>
          </c:spPr>
          <c:invertIfNegative val="0"/>
          <c:dLbls>
            <c:dLbl>
              <c:idx val="0"/>
              <c:layout>
                <c:manualLayout>
                  <c:x val="-1.2955465587044527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1.6194331983805668E-2"/>
                  <c:y val="5.509641873278237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4.8582995951417006E-3"/>
                  <c:y val="2.754820936639118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1.7813765182186234E-2"/>
                  <c:y val="-5.0504467073137162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5"/>
              <c:layout>
                <c:manualLayout>
                  <c:x val="-9.7165991902834013E-3"/>
                  <c:y val="2.754820936639118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6"/>
              <c:layout>
                <c:manualLayout>
                  <c:x val="-9.716599190283401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Salaire!$F$14:$Y$15</c:f>
              <c:multiLvlStrCache>
                <c:ptCount val="20"/>
                <c:lvl>
                  <c:pt idx="0">
                    <c:v>Saskatchewan</c:v>
                  </c:pt>
                  <c:pt idx="1">
                    <c:v>Regina</c:v>
                  </c:pt>
                  <c:pt idx="2">
                    <c:v>Saskatoon</c:v>
                  </c:pt>
                  <c:pt idx="3">
                    <c:v>Prince Albert</c:v>
                  </c:pt>
                  <c:pt idx="4">
                    <c:v>Moose Jaw</c:v>
                  </c:pt>
                  <c:pt idx="5">
                    <c:v>Gravelbourg</c:v>
                  </c:pt>
                  <c:pt idx="7">
                    <c:v>Saskatchewan</c:v>
                  </c:pt>
                  <c:pt idx="8">
                    <c:v>Regina</c:v>
                  </c:pt>
                  <c:pt idx="9">
                    <c:v>Saskatoon</c:v>
                  </c:pt>
                  <c:pt idx="10">
                    <c:v>Prince Albert</c:v>
                  </c:pt>
                  <c:pt idx="11">
                    <c:v>Moose Jaw</c:v>
                  </c:pt>
                  <c:pt idx="12">
                    <c:v>Gravelbourg</c:v>
                  </c:pt>
                  <c:pt idx="14">
                    <c:v>Saskatchewan</c:v>
                  </c:pt>
                  <c:pt idx="15">
                    <c:v>Regina</c:v>
                  </c:pt>
                  <c:pt idx="16">
                    <c:v>Saskatoon</c:v>
                  </c:pt>
                  <c:pt idx="17">
                    <c:v>Prince Albert</c:v>
                  </c:pt>
                  <c:pt idx="18">
                    <c:v>Moose Jaw</c:v>
                  </c:pt>
                  <c:pt idx="19">
                    <c:v>Gravelbourg</c:v>
                  </c:pt>
                </c:lvl>
                <c:lvl>
                  <c:pt idx="0">
                    <c:v>2006</c:v>
                  </c:pt>
                  <c:pt idx="7">
                    <c:v>2011</c:v>
                  </c:pt>
                  <c:pt idx="14">
                    <c:v>2016</c:v>
                  </c:pt>
                </c:lvl>
              </c:multiLvlStrCache>
            </c:multiLvlStrRef>
          </c:cat>
          <c:val>
            <c:numRef>
              <c:f>Salaire!$F$16:$Y$16</c:f>
              <c:numCache>
                <c:formatCode>General</c:formatCode>
                <c:ptCount val="20"/>
                <c:pt idx="0">
                  <c:v>19946</c:v>
                </c:pt>
                <c:pt idx="1">
                  <c:v>23841</c:v>
                </c:pt>
                <c:pt idx="2">
                  <c:v>32671</c:v>
                </c:pt>
                <c:pt idx="3">
                  <c:v>0</c:v>
                </c:pt>
                <c:pt idx="4">
                  <c:v>0</c:v>
                </c:pt>
                <c:pt idx="5">
                  <c:v>0</c:v>
                </c:pt>
                <c:pt idx="7">
                  <c:v>22037</c:v>
                </c:pt>
                <c:pt idx="8">
                  <c:v>26843</c:v>
                </c:pt>
                <c:pt idx="9">
                  <c:v>13942</c:v>
                </c:pt>
                <c:pt idx="10">
                  <c:v>0</c:v>
                </c:pt>
                <c:pt idx="11">
                  <c:v>0</c:v>
                </c:pt>
                <c:pt idx="12">
                  <c:v>0</c:v>
                </c:pt>
                <c:pt idx="14">
                  <c:v>29980</c:v>
                </c:pt>
                <c:pt idx="15">
                  <c:v>21474</c:v>
                </c:pt>
                <c:pt idx="16">
                  <c:v>34439</c:v>
                </c:pt>
                <c:pt idx="17">
                  <c:v>0</c:v>
                </c:pt>
                <c:pt idx="18">
                  <c:v>0</c:v>
                </c:pt>
                <c:pt idx="19">
                  <c:v>0</c:v>
                </c:pt>
              </c:numCache>
            </c:numRef>
          </c:val>
          <c:extLst xmlns:c16r2="http://schemas.microsoft.com/office/drawing/2015/06/chart">
            <c:ext xmlns:c16="http://schemas.microsoft.com/office/drawing/2014/chart" uri="{C3380CC4-5D6E-409C-BE32-E72D297353CC}">
              <c16:uniqueId val="{00000000-781A-47D1-9C96-066A692B26F8}"/>
            </c:ext>
          </c:extLst>
        </c:ser>
        <c:ser>
          <c:idx val="1"/>
          <c:order val="1"/>
          <c:tx>
            <c:strRef>
              <c:f>Salaire!$E$17</c:f>
              <c:strCache>
                <c:ptCount val="1"/>
                <c:pt idx="0">
                  <c:v>Population francophone totale</c:v>
                </c:pt>
              </c:strCache>
            </c:strRef>
          </c:tx>
          <c:spPr>
            <a:solidFill>
              <a:schemeClr val="accent2"/>
            </a:solidFill>
            <a:ln>
              <a:noFill/>
            </a:ln>
            <a:effectLst/>
          </c:spPr>
          <c:invertIfNegative val="0"/>
          <c:dLbls>
            <c:dLbl>
              <c:idx val="2"/>
              <c:layout>
                <c:manualLayout>
                  <c:x val="1.6194331983805668E-2"/>
                  <c:y val="8.264462809917355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Salaire!$F$14:$Y$15</c:f>
              <c:multiLvlStrCache>
                <c:ptCount val="20"/>
                <c:lvl>
                  <c:pt idx="0">
                    <c:v>Saskatchewan</c:v>
                  </c:pt>
                  <c:pt idx="1">
                    <c:v>Regina</c:v>
                  </c:pt>
                  <c:pt idx="2">
                    <c:v>Saskatoon</c:v>
                  </c:pt>
                  <c:pt idx="3">
                    <c:v>Prince Albert</c:v>
                  </c:pt>
                  <c:pt idx="4">
                    <c:v>Moose Jaw</c:v>
                  </c:pt>
                  <c:pt idx="5">
                    <c:v>Gravelbourg</c:v>
                  </c:pt>
                  <c:pt idx="7">
                    <c:v>Saskatchewan</c:v>
                  </c:pt>
                  <c:pt idx="8">
                    <c:v>Regina</c:v>
                  </c:pt>
                  <c:pt idx="9">
                    <c:v>Saskatoon</c:v>
                  </c:pt>
                  <c:pt idx="10">
                    <c:v>Prince Albert</c:v>
                  </c:pt>
                  <c:pt idx="11">
                    <c:v>Moose Jaw</c:v>
                  </c:pt>
                  <c:pt idx="12">
                    <c:v>Gravelbourg</c:v>
                  </c:pt>
                  <c:pt idx="14">
                    <c:v>Saskatchewan</c:v>
                  </c:pt>
                  <c:pt idx="15">
                    <c:v>Regina</c:v>
                  </c:pt>
                  <c:pt idx="16">
                    <c:v>Saskatoon</c:v>
                  </c:pt>
                  <c:pt idx="17">
                    <c:v>Prince Albert</c:v>
                  </c:pt>
                  <c:pt idx="18">
                    <c:v>Moose Jaw</c:v>
                  </c:pt>
                  <c:pt idx="19">
                    <c:v>Gravelbourg</c:v>
                  </c:pt>
                </c:lvl>
                <c:lvl>
                  <c:pt idx="0">
                    <c:v>2006</c:v>
                  </c:pt>
                  <c:pt idx="7">
                    <c:v>2011</c:v>
                  </c:pt>
                  <c:pt idx="14">
                    <c:v>2016</c:v>
                  </c:pt>
                </c:lvl>
              </c:multiLvlStrCache>
            </c:multiLvlStrRef>
          </c:cat>
          <c:val>
            <c:numRef>
              <c:f>Salaire!$F$17:$Y$17</c:f>
              <c:numCache>
                <c:formatCode>General</c:formatCode>
                <c:ptCount val="20"/>
                <c:pt idx="0">
                  <c:v>25507</c:v>
                </c:pt>
                <c:pt idx="1">
                  <c:v>35928</c:v>
                </c:pt>
                <c:pt idx="2">
                  <c:v>30168</c:v>
                </c:pt>
                <c:pt idx="3">
                  <c:v>24819</c:v>
                </c:pt>
                <c:pt idx="4">
                  <c:v>34306</c:v>
                </c:pt>
                <c:pt idx="5">
                  <c:v>27502</c:v>
                </c:pt>
                <c:pt idx="7">
                  <c:v>31734</c:v>
                </c:pt>
                <c:pt idx="8">
                  <c:v>44121</c:v>
                </c:pt>
                <c:pt idx="9">
                  <c:v>36977</c:v>
                </c:pt>
                <c:pt idx="10">
                  <c:v>23748</c:v>
                </c:pt>
                <c:pt idx="11">
                  <c:v>34485</c:v>
                </c:pt>
                <c:pt idx="12">
                  <c:v>26365</c:v>
                </c:pt>
                <c:pt idx="14">
                  <c:v>40138</c:v>
                </c:pt>
                <c:pt idx="15">
                  <c:v>47886</c:v>
                </c:pt>
                <c:pt idx="16">
                  <c:v>43880</c:v>
                </c:pt>
                <c:pt idx="17">
                  <c:v>40167</c:v>
                </c:pt>
                <c:pt idx="18">
                  <c:v>45977</c:v>
                </c:pt>
                <c:pt idx="19">
                  <c:v>34462</c:v>
                </c:pt>
              </c:numCache>
            </c:numRef>
          </c:val>
          <c:extLst xmlns:c16r2="http://schemas.microsoft.com/office/drawing/2015/06/chart">
            <c:ext xmlns:c16="http://schemas.microsoft.com/office/drawing/2014/chart" uri="{C3380CC4-5D6E-409C-BE32-E72D297353CC}">
              <c16:uniqueId val="{00000001-781A-47D1-9C96-066A692B26F8}"/>
            </c:ext>
          </c:extLst>
        </c:ser>
        <c:dLbls>
          <c:dLblPos val="outEnd"/>
          <c:showLegendKey val="0"/>
          <c:showVal val="1"/>
          <c:showCatName val="0"/>
          <c:showSerName val="0"/>
          <c:showPercent val="0"/>
          <c:showBubbleSize val="0"/>
        </c:dLbls>
        <c:gapWidth val="219"/>
        <c:overlap val="-27"/>
        <c:axId val="121798016"/>
        <c:axId val="121803904"/>
      </c:barChart>
      <c:catAx>
        <c:axId val="12179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21803904"/>
        <c:crosses val="autoZero"/>
        <c:auto val="1"/>
        <c:lblAlgn val="ctr"/>
        <c:lblOffset val="100"/>
        <c:noMultiLvlLbl val="0"/>
      </c:catAx>
      <c:valAx>
        <c:axId val="12180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217980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sz="1400" dirty="0"/>
              <a:t>Comment </a:t>
            </a:r>
            <a:r>
              <a:rPr lang="en-CA" sz="1400" dirty="0" err="1"/>
              <a:t>avez-vous</a:t>
            </a:r>
            <a:r>
              <a:rPr lang="en-CA" sz="1400" dirty="0"/>
              <a:t> </a:t>
            </a:r>
            <a:r>
              <a:rPr lang="en-CA" sz="1400" dirty="0" err="1"/>
              <a:t>découvert</a:t>
            </a:r>
            <a:r>
              <a:rPr lang="en-CA" sz="1400" dirty="0"/>
              <a:t> la </a:t>
            </a:r>
            <a:r>
              <a:rPr lang="en-CA" sz="1400" dirty="0" err="1"/>
              <a:t>communauté</a:t>
            </a:r>
            <a:r>
              <a:rPr lang="en-CA" sz="1400" dirty="0"/>
              <a:t> francophone et les services </a:t>
            </a:r>
            <a:r>
              <a:rPr lang="en-CA" sz="1400" dirty="0" err="1"/>
              <a:t>en</a:t>
            </a:r>
            <a:r>
              <a:rPr lang="en-CA" sz="1400" dirty="0"/>
              <a:t> </a:t>
            </a:r>
            <a:r>
              <a:rPr lang="en-CA" sz="1400" dirty="0" err="1"/>
              <a:t>français</a:t>
            </a:r>
            <a:r>
              <a:rPr lang="en-CA" sz="1400" dirty="0"/>
              <a:t> </a:t>
            </a:r>
            <a:r>
              <a:rPr lang="en-CA" sz="1400" dirty="0" err="1"/>
              <a:t>en</a:t>
            </a:r>
            <a:r>
              <a:rPr lang="en-CA" sz="1400" dirty="0"/>
              <a:t> Saskatchewan? </a:t>
            </a:r>
          </a:p>
        </c:rich>
      </c:tx>
      <c:layout/>
      <c:overlay val="0"/>
      <c:spPr>
        <a:noFill/>
        <a:ln>
          <a:noFill/>
        </a:ln>
        <a:effectLst/>
      </c:spPr>
    </c:title>
    <c:autoTitleDeleted val="0"/>
    <c:plotArea>
      <c:layout/>
      <c:barChart>
        <c:barDir val="bar"/>
        <c:grouping val="clustered"/>
        <c:varyColors val="0"/>
        <c:ser>
          <c:idx val="0"/>
          <c:order val="0"/>
          <c:spPr>
            <a:solidFill>
              <a:srgbClr val="F3792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6'!$A$4:$A$15</c:f>
              <c:strCache>
                <c:ptCount val="12"/>
                <c:pt idx="0">
                  <c:v>Groupes religieux</c:v>
                </c:pt>
                <c:pt idx="1">
                  <c:v>Organismes anglophones</c:v>
                </c:pt>
                <c:pt idx="2">
                  <c:v>Médias sociaux</c:v>
                </c:pt>
                <c:pt idx="3">
                  <c:v>Associations culturelles</c:v>
                </c:pt>
                <c:pt idx="4">
                  <c:v>Bouche-à-oreille</c:v>
                </c:pt>
                <c:pt idx="5">
                  <c:v>Marché du travail</c:v>
                </c:pt>
                <c:pt idx="6">
                  <c:v>Autre (veuillez préciser) / Commentaires :</c:v>
                </c:pt>
                <c:pt idx="7">
                  <c:v>Centres communautaires francophones</c:v>
                </c:pt>
                <c:pt idx="8">
                  <c:v>Organismes d'accueil et d'établissement francophones</c:v>
                </c:pt>
                <c:pt idx="9">
                  <c:v>Recherche sur internet</c:v>
                </c:pt>
                <c:pt idx="10">
                  <c:v>Écoles francophones</c:v>
                </c:pt>
                <c:pt idx="11">
                  <c:v>Famille et amis</c:v>
                </c:pt>
              </c:strCache>
            </c:strRef>
          </c:cat>
          <c:val>
            <c:numRef>
              <c:f>'Question 6'!$B$4:$B$15</c:f>
              <c:numCache>
                <c:formatCode>0%</c:formatCode>
                <c:ptCount val="12"/>
                <c:pt idx="0">
                  <c:v>5.7099999999999998E-2</c:v>
                </c:pt>
                <c:pt idx="1">
                  <c:v>7.1399999999999991E-2</c:v>
                </c:pt>
                <c:pt idx="2">
                  <c:v>8.5699999999999998E-2</c:v>
                </c:pt>
                <c:pt idx="3">
                  <c:v>8.5699999999999998E-2</c:v>
                </c:pt>
                <c:pt idx="4">
                  <c:v>0.1143</c:v>
                </c:pt>
                <c:pt idx="5">
                  <c:v>0.1143</c:v>
                </c:pt>
                <c:pt idx="6">
                  <c:v>0.1429</c:v>
                </c:pt>
                <c:pt idx="7">
                  <c:v>0.15709999999999999</c:v>
                </c:pt>
                <c:pt idx="8">
                  <c:v>0.1714</c:v>
                </c:pt>
                <c:pt idx="9">
                  <c:v>0.2</c:v>
                </c:pt>
                <c:pt idx="10">
                  <c:v>0.2286</c:v>
                </c:pt>
                <c:pt idx="11">
                  <c:v>0.52859999999999996</c:v>
                </c:pt>
              </c:numCache>
            </c:numRef>
          </c:val>
          <c:extLst xmlns:c16r2="http://schemas.microsoft.com/office/drawing/2015/06/chart">
            <c:ext xmlns:c16="http://schemas.microsoft.com/office/drawing/2014/chart" uri="{C3380CC4-5D6E-409C-BE32-E72D297353CC}">
              <c16:uniqueId val="{00000000-3A9E-4E98-AB5D-1332FC53200F}"/>
            </c:ext>
          </c:extLst>
        </c:ser>
        <c:dLbls>
          <c:dLblPos val="outEnd"/>
          <c:showLegendKey val="0"/>
          <c:showVal val="1"/>
          <c:showCatName val="0"/>
          <c:showSerName val="0"/>
          <c:showPercent val="0"/>
          <c:showBubbleSize val="0"/>
        </c:dLbls>
        <c:gapWidth val="182"/>
        <c:axId val="133650688"/>
        <c:axId val="133661824"/>
      </c:barChart>
      <c:catAx>
        <c:axId val="13365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661824"/>
        <c:crosses val="autoZero"/>
        <c:auto val="1"/>
        <c:lblAlgn val="ctr"/>
        <c:lblOffset val="100"/>
        <c:noMultiLvlLbl val="0"/>
      </c:catAx>
      <c:valAx>
        <c:axId val="133661824"/>
        <c:scaling>
          <c:orientation val="minMax"/>
        </c:scaling>
        <c:delete val="1"/>
        <c:axPos val="b"/>
        <c:numFmt formatCode="0%" sourceLinked="1"/>
        <c:majorTickMark val="none"/>
        <c:minorTickMark val="none"/>
        <c:tickLblPos val="nextTo"/>
        <c:crossAx val="13365068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sz="1400"/>
              <a:t>Quel service vous a été le plus utile et a favorisé votre parcours d’intégration au sein de la communauté francophone?</a:t>
            </a:r>
          </a:p>
        </c:rich>
      </c:tx>
      <c:layout/>
      <c:overlay val="0"/>
      <c:spPr>
        <a:noFill/>
        <a:ln>
          <a:noFill/>
        </a:ln>
        <a:effectLst/>
      </c:spPr>
    </c:title>
    <c:autoTitleDeleted val="0"/>
    <c:plotArea>
      <c:layout/>
      <c:barChart>
        <c:barDir val="bar"/>
        <c:grouping val="clustered"/>
        <c:varyColors val="0"/>
        <c:ser>
          <c:idx val="0"/>
          <c:order val="0"/>
          <c:spPr>
            <a:solidFill>
              <a:srgbClr val="F3792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7'!$A$4:$A$19</c:f>
              <c:strCache>
                <c:ptCount val="16"/>
                <c:pt idx="0">
                  <c:v>Justice (AJEFS)</c:v>
                </c:pt>
                <c:pt idx="1">
                  <c:v>Culture (CCF, SHS)</c:v>
                </c:pt>
                <c:pt idx="2">
                  <c:v>Jeunesse (AJF)</c:v>
                </c:pt>
                <c:pt idx="3">
                  <c:v>Petite enfance (APF)</c:v>
                </c:pt>
                <c:pt idx="4">
                  <c:v>Entrepreneuriat (CÉCS)</c:v>
                </c:pt>
                <c:pt idx="5">
                  <c:v>Famille (APF)</c:v>
                </c:pt>
                <c:pt idx="6">
                  <c:v>Formation postsecondaire (Collège Mathieu, La Cité universitaire)</c:v>
                </c:pt>
                <c:pt idx="7">
                  <c:v>Santé (RSFS)</c:v>
                </c:pt>
                <c:pt idx="8">
                  <c:v>Spirituel</c:v>
                </c:pt>
                <c:pt idx="9">
                  <c:v>Autre (veuillez préciser) / Commentaires :</c:v>
                </c:pt>
                <c:pt idx="10">
                  <c:v>Employabilité (CÉCS)</c:v>
                </c:pt>
                <c:pt idx="11">
                  <c:v>Socio-culturel (ACFR, FFS, ACFMJ, ACFG)</c:v>
                </c:pt>
                <c:pt idx="12">
                  <c:v>Accompagnement - associations culturelles locales (ex.: CAFS, associations des Congolais, des Burundais, etc.)</c:v>
                </c:pt>
                <c:pt idx="13">
                  <c:v>Services gouvernementaux</c:v>
                </c:pt>
                <c:pt idx="14">
                  <c:v>Éducation primaire et secondaire (CÉF)</c:v>
                </c:pt>
                <c:pt idx="15">
                  <c:v>Accueil et établissement (ACF)</c:v>
                </c:pt>
              </c:strCache>
            </c:strRef>
          </c:cat>
          <c:val>
            <c:numRef>
              <c:f>'Question 7'!$B$4:$B$19</c:f>
              <c:numCache>
                <c:formatCode>0%</c:formatCode>
                <c:ptCount val="16"/>
                <c:pt idx="0">
                  <c:v>1.47E-2</c:v>
                </c:pt>
                <c:pt idx="1">
                  <c:v>2.9399999999999999E-2</c:v>
                </c:pt>
                <c:pt idx="2">
                  <c:v>4.41E-2</c:v>
                </c:pt>
                <c:pt idx="3">
                  <c:v>5.8799999999999998E-2</c:v>
                </c:pt>
                <c:pt idx="4">
                  <c:v>7.3499999999999996E-2</c:v>
                </c:pt>
                <c:pt idx="5">
                  <c:v>8.8200000000000001E-2</c:v>
                </c:pt>
                <c:pt idx="6">
                  <c:v>8.8200000000000001E-2</c:v>
                </c:pt>
                <c:pt idx="7">
                  <c:v>0.1176</c:v>
                </c:pt>
                <c:pt idx="8">
                  <c:v>0.1176</c:v>
                </c:pt>
                <c:pt idx="9">
                  <c:v>0.1176</c:v>
                </c:pt>
                <c:pt idx="10">
                  <c:v>0.13239999999999999</c:v>
                </c:pt>
                <c:pt idx="11">
                  <c:v>0.17649999999999999</c:v>
                </c:pt>
                <c:pt idx="12">
                  <c:v>0.17649999999999999</c:v>
                </c:pt>
                <c:pt idx="13">
                  <c:v>0.19120000000000001</c:v>
                </c:pt>
                <c:pt idx="14">
                  <c:v>0.27939999999999998</c:v>
                </c:pt>
                <c:pt idx="15">
                  <c:v>0.58820000000000006</c:v>
                </c:pt>
              </c:numCache>
            </c:numRef>
          </c:val>
          <c:extLst xmlns:c16r2="http://schemas.microsoft.com/office/drawing/2015/06/chart">
            <c:ext xmlns:c16="http://schemas.microsoft.com/office/drawing/2014/chart" uri="{C3380CC4-5D6E-409C-BE32-E72D297353CC}">
              <c16:uniqueId val="{00000000-B732-472A-AF9B-7FF0CBAEFCD3}"/>
            </c:ext>
          </c:extLst>
        </c:ser>
        <c:dLbls>
          <c:dLblPos val="outEnd"/>
          <c:showLegendKey val="0"/>
          <c:showVal val="1"/>
          <c:showCatName val="0"/>
          <c:showSerName val="0"/>
          <c:showPercent val="0"/>
          <c:showBubbleSize val="0"/>
        </c:dLbls>
        <c:gapWidth val="182"/>
        <c:axId val="133674496"/>
        <c:axId val="133702016"/>
      </c:barChart>
      <c:catAx>
        <c:axId val="133674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702016"/>
        <c:crosses val="autoZero"/>
        <c:auto val="1"/>
        <c:lblAlgn val="ctr"/>
        <c:lblOffset val="100"/>
        <c:noMultiLvlLbl val="0"/>
      </c:catAx>
      <c:valAx>
        <c:axId val="133702016"/>
        <c:scaling>
          <c:orientation val="minMax"/>
        </c:scaling>
        <c:delete val="1"/>
        <c:axPos val="b"/>
        <c:numFmt formatCode="0%" sourceLinked="1"/>
        <c:majorTickMark val="none"/>
        <c:minorTickMark val="none"/>
        <c:tickLblPos val="nextTo"/>
        <c:crossAx val="13367449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sz="1400">
                <a:solidFill>
                  <a:schemeClr val="tx1"/>
                </a:solidFill>
              </a:rPr>
              <a:t>Quels défis ou obstacles les plus importants avez-vous rencontrés dans votre parcours d’intégration au sein de la communauté francophone?</a:t>
            </a:r>
          </a:p>
        </c:rich>
      </c:tx>
      <c:layout/>
      <c:overlay val="0"/>
      <c:spPr>
        <a:noFill/>
        <a:ln>
          <a:noFill/>
        </a:ln>
        <a:effectLst/>
      </c:spPr>
    </c:title>
    <c:autoTitleDeleted val="0"/>
    <c:plotArea>
      <c:layout/>
      <c:barChart>
        <c:barDir val="bar"/>
        <c:grouping val="clustered"/>
        <c:varyColors val="0"/>
        <c:ser>
          <c:idx val="0"/>
          <c:order val="0"/>
          <c:spPr>
            <a:solidFill>
              <a:srgbClr val="F3792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8'!$A$4:$A$16</c:f>
              <c:strCache>
                <c:ptCount val="13"/>
                <c:pt idx="0">
                  <c:v>Connaissance de la langue française parlée et écrite</c:v>
                </c:pt>
                <c:pt idx="1">
                  <c:v>Compétences interculturelles</c:v>
                </c:pt>
                <c:pt idx="2">
                  <c:v>Logement et adresse fixe</c:v>
                </c:pt>
                <c:pt idx="3">
                  <c:v>Peur de l'inconnu</c:v>
                </c:pt>
                <c:pt idx="4">
                  <c:v>Services personnalisés de qualité</c:v>
                </c:pt>
                <c:pt idx="5">
                  <c:v>Mécompréhension culturelle</c:v>
                </c:pt>
                <c:pt idx="6">
                  <c:v>Méfiance et préjugés</c:v>
                </c:pt>
                <c:pt idx="7">
                  <c:v>Éloignement familial</c:v>
                </c:pt>
                <c:pt idx="8">
                  <c:v>Reconnaissance des diplômes</c:v>
                </c:pt>
                <c:pt idx="9">
                  <c:v>Transport</c:v>
                </c:pt>
                <c:pt idx="10">
                  <c:v>Connaissance de la langue anglaise parlée et écrite</c:v>
                </c:pt>
                <c:pt idx="11">
                  <c:v>Intégration sur le marché du travail</c:v>
                </c:pt>
                <c:pt idx="12">
                  <c:v>Conditions climatiques</c:v>
                </c:pt>
              </c:strCache>
            </c:strRef>
          </c:cat>
          <c:val>
            <c:numRef>
              <c:f>'Question 8'!$B$4:$B$16</c:f>
              <c:numCache>
                <c:formatCode>0%</c:formatCode>
                <c:ptCount val="13"/>
                <c:pt idx="0">
                  <c:v>6.4500000000000002E-2</c:v>
                </c:pt>
                <c:pt idx="1">
                  <c:v>6.4500000000000002E-2</c:v>
                </c:pt>
                <c:pt idx="2">
                  <c:v>8.0600000000000005E-2</c:v>
                </c:pt>
                <c:pt idx="3">
                  <c:v>9.6799999999999997E-2</c:v>
                </c:pt>
                <c:pt idx="4">
                  <c:v>0.1129</c:v>
                </c:pt>
                <c:pt idx="5">
                  <c:v>0.129</c:v>
                </c:pt>
                <c:pt idx="6">
                  <c:v>0.129</c:v>
                </c:pt>
                <c:pt idx="7">
                  <c:v>0.2258</c:v>
                </c:pt>
                <c:pt idx="8">
                  <c:v>0.2419</c:v>
                </c:pt>
                <c:pt idx="9">
                  <c:v>0.2742</c:v>
                </c:pt>
                <c:pt idx="10">
                  <c:v>0.3226</c:v>
                </c:pt>
                <c:pt idx="11">
                  <c:v>0.4194</c:v>
                </c:pt>
                <c:pt idx="12">
                  <c:v>0.4355</c:v>
                </c:pt>
              </c:numCache>
            </c:numRef>
          </c:val>
          <c:extLst xmlns:c16r2="http://schemas.microsoft.com/office/drawing/2015/06/chart">
            <c:ext xmlns:c16="http://schemas.microsoft.com/office/drawing/2014/chart" uri="{C3380CC4-5D6E-409C-BE32-E72D297353CC}">
              <c16:uniqueId val="{00000000-8037-406C-8079-6596FBD0B445}"/>
            </c:ext>
          </c:extLst>
        </c:ser>
        <c:dLbls>
          <c:dLblPos val="outEnd"/>
          <c:showLegendKey val="0"/>
          <c:showVal val="1"/>
          <c:showCatName val="0"/>
          <c:showSerName val="0"/>
          <c:showPercent val="0"/>
          <c:showBubbleSize val="0"/>
        </c:dLbls>
        <c:gapWidth val="182"/>
        <c:axId val="133736320"/>
        <c:axId val="133767936"/>
      </c:barChart>
      <c:catAx>
        <c:axId val="13373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767936"/>
        <c:crosses val="autoZero"/>
        <c:auto val="1"/>
        <c:lblAlgn val="ctr"/>
        <c:lblOffset val="100"/>
        <c:noMultiLvlLbl val="0"/>
      </c:catAx>
      <c:valAx>
        <c:axId val="133767936"/>
        <c:scaling>
          <c:orientation val="minMax"/>
        </c:scaling>
        <c:delete val="1"/>
        <c:axPos val="b"/>
        <c:numFmt formatCode="0%" sourceLinked="1"/>
        <c:majorTickMark val="none"/>
        <c:minorTickMark val="none"/>
        <c:tickLblPos val="nextTo"/>
        <c:crossAx val="13373632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CA" sz="1400" dirty="0" err="1">
                <a:solidFill>
                  <a:schemeClr val="tx1"/>
                </a:solidFill>
              </a:rPr>
              <a:t>Dans</a:t>
            </a:r>
            <a:r>
              <a:rPr lang="en-CA" sz="1400" dirty="0">
                <a:solidFill>
                  <a:schemeClr val="tx1"/>
                </a:solidFill>
              </a:rPr>
              <a:t> le but </a:t>
            </a:r>
            <a:r>
              <a:rPr lang="en-CA" sz="1400" dirty="0" err="1">
                <a:solidFill>
                  <a:schemeClr val="tx1"/>
                </a:solidFill>
              </a:rPr>
              <a:t>d’améliorer</a:t>
            </a:r>
            <a:r>
              <a:rPr lang="en-CA" sz="1400" dirty="0">
                <a:solidFill>
                  <a:schemeClr val="tx1"/>
                </a:solidFill>
              </a:rPr>
              <a:t> </a:t>
            </a:r>
            <a:r>
              <a:rPr lang="en-CA" sz="1400" dirty="0" err="1">
                <a:solidFill>
                  <a:schemeClr val="tx1"/>
                </a:solidFill>
              </a:rPr>
              <a:t>votre</a:t>
            </a:r>
            <a:r>
              <a:rPr lang="en-CA" sz="1400" dirty="0">
                <a:solidFill>
                  <a:schemeClr val="tx1"/>
                </a:solidFill>
              </a:rPr>
              <a:t> </a:t>
            </a:r>
            <a:r>
              <a:rPr lang="en-CA" sz="1400" dirty="0" err="1">
                <a:solidFill>
                  <a:schemeClr val="tx1"/>
                </a:solidFill>
              </a:rPr>
              <a:t>parcours</a:t>
            </a:r>
            <a:r>
              <a:rPr lang="en-CA" sz="1400" dirty="0">
                <a:solidFill>
                  <a:schemeClr val="tx1"/>
                </a:solidFill>
              </a:rPr>
              <a:t> </a:t>
            </a:r>
            <a:r>
              <a:rPr lang="en-CA" sz="1400" dirty="0" err="1">
                <a:solidFill>
                  <a:schemeClr val="tx1"/>
                </a:solidFill>
              </a:rPr>
              <a:t>d’intégration</a:t>
            </a:r>
            <a:r>
              <a:rPr lang="en-CA" sz="1400" dirty="0">
                <a:solidFill>
                  <a:schemeClr val="tx1"/>
                </a:solidFill>
              </a:rPr>
              <a:t> au sein de la </a:t>
            </a:r>
            <a:r>
              <a:rPr lang="en-CA" sz="1400" dirty="0" err="1">
                <a:solidFill>
                  <a:schemeClr val="tx1"/>
                </a:solidFill>
              </a:rPr>
              <a:t>communauté</a:t>
            </a:r>
            <a:r>
              <a:rPr lang="en-CA" sz="1400" dirty="0">
                <a:solidFill>
                  <a:schemeClr val="tx1"/>
                </a:solidFill>
              </a:rPr>
              <a:t> francophone, </a:t>
            </a:r>
            <a:r>
              <a:rPr lang="en-CA" sz="1400" dirty="0" err="1">
                <a:solidFill>
                  <a:schemeClr val="tx1"/>
                </a:solidFill>
              </a:rPr>
              <a:t>quelles</a:t>
            </a:r>
            <a:r>
              <a:rPr lang="en-CA" sz="1400" dirty="0">
                <a:solidFill>
                  <a:schemeClr val="tx1"/>
                </a:solidFill>
              </a:rPr>
              <a:t> actions </a:t>
            </a:r>
            <a:r>
              <a:rPr lang="en-CA" sz="1400" dirty="0" err="1">
                <a:solidFill>
                  <a:schemeClr val="tx1"/>
                </a:solidFill>
              </a:rPr>
              <a:t>devraient</a:t>
            </a:r>
            <a:r>
              <a:rPr lang="en-CA" sz="1400" dirty="0">
                <a:solidFill>
                  <a:schemeClr val="tx1"/>
                </a:solidFill>
              </a:rPr>
              <a:t> </a:t>
            </a:r>
            <a:r>
              <a:rPr lang="en-CA" sz="1400" dirty="0" err="1">
                <a:solidFill>
                  <a:schemeClr val="tx1"/>
                </a:solidFill>
              </a:rPr>
              <a:t>être</a:t>
            </a:r>
            <a:r>
              <a:rPr lang="en-CA" sz="1400" dirty="0">
                <a:solidFill>
                  <a:schemeClr val="tx1"/>
                </a:solidFill>
              </a:rPr>
              <a:t> </a:t>
            </a:r>
            <a:r>
              <a:rPr lang="en-CA" sz="1400" dirty="0" err="1">
                <a:solidFill>
                  <a:schemeClr val="tx1"/>
                </a:solidFill>
              </a:rPr>
              <a:t>préconisées</a:t>
            </a:r>
            <a:r>
              <a:rPr lang="en-CA" sz="1400" dirty="0">
                <a:solidFill>
                  <a:schemeClr val="tx1"/>
                </a:solidFill>
              </a:rPr>
              <a:t>?</a:t>
            </a:r>
          </a:p>
        </c:rich>
      </c:tx>
      <c:layout/>
      <c:overlay val="0"/>
      <c:spPr>
        <a:noFill/>
        <a:ln>
          <a:noFill/>
        </a:ln>
        <a:effectLst/>
      </c:spPr>
    </c:title>
    <c:autoTitleDeleted val="0"/>
    <c:plotArea>
      <c:layout/>
      <c:barChart>
        <c:barDir val="bar"/>
        <c:grouping val="clustered"/>
        <c:varyColors val="0"/>
        <c:ser>
          <c:idx val="0"/>
          <c:order val="0"/>
          <c:spPr>
            <a:solidFill>
              <a:srgbClr val="F3792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9'!$A$4:$A$16</c:f>
              <c:strCache>
                <c:ptCount val="13"/>
                <c:pt idx="0">
                  <c:v>Services en ligne</c:v>
                </c:pt>
                <c:pt idx="1">
                  <c:v>Service de liaison entre le milieu scolaire francophone et les familles immigrantes</c:v>
                </c:pt>
                <c:pt idx="2">
                  <c:v>Professionnalisation des services à la clientèle</c:v>
                </c:pt>
                <c:pt idx="3">
                  <c:v>Mise en valeur des médias francophones locaux (ex. : radios communautaires)</c:v>
                </c:pt>
                <c:pt idx="4">
                  <c:v>Offre plus grande d’activités en français pour les enfants</c:v>
                </c:pt>
                <c:pt idx="5">
                  <c:v>Jumelage avec des mentors</c:v>
                </c:pt>
                <c:pt idx="6">
                  <c:v>Accès à un logement dès l’arrivée au Canada</c:v>
                </c:pt>
                <c:pt idx="7">
                  <c:v>Plus grande collaboration entre les organismes francophones</c:v>
                </c:pt>
                <c:pt idx="8">
                  <c:v>Allocation pour les immigrants</c:v>
                </c:pt>
                <c:pt idx="9">
                  <c:v>Amélioration de la régionalisation des services en français (offre et accès)</c:v>
                </c:pt>
                <c:pt idx="10">
                  <c:v>Disponibilité de la formation liée à l’intégration des francophones</c:v>
                </c:pt>
                <c:pt idx="11">
                  <c:v>Meilleure visibilité des services en français</c:v>
                </c:pt>
                <c:pt idx="12">
                  <c:v>Plus grande collaboration entre les organismes francophones et anglophones</c:v>
                </c:pt>
              </c:strCache>
            </c:strRef>
          </c:cat>
          <c:val>
            <c:numRef>
              <c:f>'Question 9'!$B$4:$B$16</c:f>
              <c:numCache>
                <c:formatCode>0%</c:formatCode>
                <c:ptCount val="13"/>
                <c:pt idx="0">
                  <c:v>9.6799999999999997E-2</c:v>
                </c:pt>
                <c:pt idx="1">
                  <c:v>0.1774</c:v>
                </c:pt>
                <c:pt idx="2">
                  <c:v>0.19350000000000001</c:v>
                </c:pt>
                <c:pt idx="3">
                  <c:v>0.2097</c:v>
                </c:pt>
                <c:pt idx="4">
                  <c:v>0.2258</c:v>
                </c:pt>
                <c:pt idx="5">
                  <c:v>0.2419</c:v>
                </c:pt>
                <c:pt idx="6">
                  <c:v>0.2742</c:v>
                </c:pt>
                <c:pt idx="7">
                  <c:v>0.30649999999999999</c:v>
                </c:pt>
                <c:pt idx="8">
                  <c:v>0.3226</c:v>
                </c:pt>
                <c:pt idx="9">
                  <c:v>0.3387</c:v>
                </c:pt>
                <c:pt idx="10">
                  <c:v>0.371</c:v>
                </c:pt>
                <c:pt idx="11">
                  <c:v>0.4677</c:v>
                </c:pt>
                <c:pt idx="12">
                  <c:v>0.4839</c:v>
                </c:pt>
              </c:numCache>
            </c:numRef>
          </c:val>
          <c:extLst xmlns:c16r2="http://schemas.microsoft.com/office/drawing/2015/06/chart">
            <c:ext xmlns:c16="http://schemas.microsoft.com/office/drawing/2014/chart" uri="{C3380CC4-5D6E-409C-BE32-E72D297353CC}">
              <c16:uniqueId val="{00000000-10D5-48EB-8AA3-D76193F28E28}"/>
            </c:ext>
          </c:extLst>
        </c:ser>
        <c:dLbls>
          <c:dLblPos val="outEnd"/>
          <c:showLegendKey val="0"/>
          <c:showVal val="1"/>
          <c:showCatName val="0"/>
          <c:showSerName val="0"/>
          <c:showPercent val="0"/>
          <c:showBubbleSize val="0"/>
        </c:dLbls>
        <c:gapWidth val="182"/>
        <c:axId val="133177344"/>
        <c:axId val="133178496"/>
      </c:barChart>
      <c:catAx>
        <c:axId val="13317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133178496"/>
        <c:crosses val="autoZero"/>
        <c:auto val="1"/>
        <c:lblAlgn val="ctr"/>
        <c:lblOffset val="100"/>
        <c:noMultiLvlLbl val="0"/>
      </c:catAx>
      <c:valAx>
        <c:axId val="133178496"/>
        <c:scaling>
          <c:orientation val="minMax"/>
        </c:scaling>
        <c:delete val="1"/>
        <c:axPos val="b"/>
        <c:numFmt formatCode="0%" sourceLinked="1"/>
        <c:majorTickMark val="none"/>
        <c:minorTickMark val="none"/>
        <c:tickLblPos val="nextTo"/>
        <c:crossAx val="13317734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A603BD75-9445-4CCD-8AE9-E1683C0DF093}" type="datetimeFigureOut">
              <a:rPr lang="fr-CA" smtClean="0"/>
              <a:t>2020-05-08</a:t>
            </a:fld>
            <a:endParaRPr lang="fr-CA"/>
          </a:p>
        </p:txBody>
      </p:sp>
      <p:sp>
        <p:nvSpPr>
          <p:cNvPr id="4" name="Espace réservé du pied de page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4DD013DA-DBA4-448E-92EE-71E77F610FE5}" type="slidenum">
              <a:rPr lang="fr-CA" smtClean="0"/>
              <a:t>‹N°›</a:t>
            </a:fld>
            <a:endParaRPr lang="fr-CA"/>
          </a:p>
        </p:txBody>
      </p:sp>
    </p:spTree>
    <p:extLst>
      <p:ext uri="{BB962C8B-B14F-4D97-AF65-F5344CB8AC3E}">
        <p14:creationId xmlns:p14="http://schemas.microsoft.com/office/powerpoint/2010/main" val="371687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CA"/>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50D2FD4B-41C9-4A8B-877D-931BBDC230AD}" type="datetimeFigureOut">
              <a:rPr lang="fr-CA" smtClean="0"/>
              <a:t>2020-05-08</a:t>
            </a:fld>
            <a:endParaRPr lang="fr-CA"/>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fr-CA"/>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46CD8EF3-0EEE-4767-865A-C617711C6DBC}" type="slidenum">
              <a:rPr lang="fr-CA" smtClean="0"/>
              <a:t>‹N°›</a:t>
            </a:fld>
            <a:endParaRPr lang="fr-CA"/>
          </a:p>
        </p:txBody>
      </p:sp>
    </p:spTree>
    <p:extLst>
      <p:ext uri="{BB962C8B-B14F-4D97-AF65-F5344CB8AC3E}">
        <p14:creationId xmlns:p14="http://schemas.microsoft.com/office/powerpoint/2010/main" val="17726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6CD8EF3-0EEE-4767-865A-C617711C6DBC}" type="slidenum">
              <a:rPr lang="fr-CA" smtClean="0"/>
              <a:t>20</a:t>
            </a:fld>
            <a:endParaRPr lang="fr-CA"/>
          </a:p>
        </p:txBody>
      </p:sp>
    </p:spTree>
    <p:extLst>
      <p:ext uri="{BB962C8B-B14F-4D97-AF65-F5344CB8AC3E}">
        <p14:creationId xmlns:p14="http://schemas.microsoft.com/office/powerpoint/2010/main" val="78215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6CD8EF3-0EEE-4767-865A-C617711C6DBC}" type="slidenum">
              <a:rPr lang="fr-CA" smtClean="0"/>
              <a:t>21</a:t>
            </a:fld>
            <a:endParaRPr lang="fr-CA"/>
          </a:p>
        </p:txBody>
      </p:sp>
    </p:spTree>
    <p:extLst>
      <p:ext uri="{BB962C8B-B14F-4D97-AF65-F5344CB8AC3E}">
        <p14:creationId xmlns:p14="http://schemas.microsoft.com/office/powerpoint/2010/main" val="78215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6CD8EF3-0EEE-4767-865A-C617711C6DBC}" type="slidenum">
              <a:rPr lang="fr-CA" smtClean="0"/>
              <a:t>22</a:t>
            </a:fld>
            <a:endParaRPr lang="fr-CA"/>
          </a:p>
        </p:txBody>
      </p:sp>
    </p:spTree>
    <p:extLst>
      <p:ext uri="{BB962C8B-B14F-4D97-AF65-F5344CB8AC3E}">
        <p14:creationId xmlns:p14="http://schemas.microsoft.com/office/powerpoint/2010/main" val="78215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49575"/>
            <a:ext cx="4419600" cy="1470025"/>
          </a:xfrm>
        </p:spPr>
        <p:txBody>
          <a:bodyPr>
            <a:normAutofit/>
          </a:bodyPr>
          <a:lstStyle>
            <a:lvl1pPr>
              <a:defRPr sz="3200" b="1">
                <a:solidFill>
                  <a:schemeClr val="tx1"/>
                </a:solidFill>
              </a:defRPr>
            </a:lvl1pPr>
          </a:lstStyle>
          <a:p>
            <a:r>
              <a:rPr lang="fr-FR"/>
              <a:t>Modifiez le style du titre</a:t>
            </a:r>
            <a:endParaRPr lang="en-CA" dirty="0"/>
          </a:p>
        </p:txBody>
      </p:sp>
      <p:sp>
        <p:nvSpPr>
          <p:cNvPr id="3" name="Subtitle 2"/>
          <p:cNvSpPr>
            <a:spLocks noGrp="1"/>
          </p:cNvSpPr>
          <p:nvPr>
            <p:ph type="subTitle" idx="1"/>
          </p:nvPr>
        </p:nvSpPr>
        <p:spPr>
          <a:xfrm>
            <a:off x="838200" y="4724400"/>
            <a:ext cx="4343400" cy="1524000"/>
          </a:xfrm>
        </p:spPr>
        <p:txBody>
          <a:bodyPr lIns="0" tIns="0" rIns="0" bIns="0">
            <a:normAutofit/>
          </a:bodyPr>
          <a:lstStyle>
            <a:lvl1pPr marL="0" indent="0" algn="l">
              <a:buNone/>
              <a:defRPr sz="2800" b="1">
                <a:solidFill>
                  <a:schemeClr val="tx1">
                    <a:lumMod val="65000"/>
                    <a:lumOff val="35000"/>
                  </a:schemeClr>
                </a:solidFill>
                <a:latin typeface="Oswald Regular"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CA" dirty="0"/>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fr-FR"/>
              <a:t>Modifiez le style du titre</a:t>
            </a:r>
            <a:endParaRPr lang="en-CA"/>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F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964A2-9A64-46A2-969A-763120D64EFF}" type="datetimeFigureOut">
              <a:rPr lang="en-CA" smtClean="0"/>
              <a:t>2020-05-08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AB964A2-9A64-46A2-969A-763120D64EFF}" type="datetimeFigureOut">
              <a:rPr lang="en-CA" smtClean="0"/>
              <a:t>2020-05-08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AB964A2-9A64-46A2-969A-763120D64EFF}" type="datetimeFigureOut">
              <a:rPr lang="en-CA" smtClean="0"/>
              <a:t>2020-05-08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964A2-9A64-46A2-969A-763120D64EFF}" type="datetimeFigureOut">
              <a:rPr lang="en-CA" smtClean="0"/>
              <a:t>2020-05-08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9687"/>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2471737"/>
            <a:ext cx="3008313" cy="370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8245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AB964A2-9A64-46A2-969A-763120D64EFF}" type="datetimeFigureOut">
              <a:rPr lang="en-CA" smtClean="0"/>
              <a:t>2020-05-08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AB964A2-9A64-46A2-969A-763120D64EFF}" type="datetimeFigureOut">
              <a:rPr lang="en-CA" smtClean="0"/>
              <a:t>2020-05-08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964A2-9A64-46A2-969A-763120D64EFF}" type="datetimeFigureOut">
              <a:rPr lang="en-CA" smtClean="0"/>
              <a:t>2020-05-08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9687"/>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2471737"/>
            <a:ext cx="3008313" cy="370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8245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667001"/>
            <a:ext cx="4572000" cy="1066800"/>
          </a:xfrm>
        </p:spPr>
        <p:txBody>
          <a:bodyPr anchor="t">
            <a:normAutofit/>
          </a:bodyPr>
          <a:lstStyle>
            <a:lvl1pPr algn="l">
              <a:defRPr sz="2800" b="1" cap="none">
                <a:solidFill>
                  <a:srgbClr val="F37920"/>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914400" y="3733800"/>
            <a:ext cx="4191000" cy="1500187"/>
          </a:xfrm>
        </p:spPr>
        <p:txBody>
          <a:bodyPr lIns="0" tIns="0" rIns="0" bIns="0" anchor="t" anchorCtr="0">
            <a:normAutofit/>
          </a:bodyPr>
          <a:lstStyle>
            <a:lvl1pPr marL="0" indent="0">
              <a:buNone/>
              <a:defRPr sz="2400" b="1">
                <a:solidFill>
                  <a:schemeClr val="tx1">
                    <a:lumMod val="65000"/>
                    <a:lumOff val="35000"/>
                  </a:schemeClr>
                </a:solidFill>
                <a:latin typeface="Oswald Regular"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AB964A2-9A64-46A2-969A-763120D64EFF}"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Date Placeholder 6"/>
          <p:cNvSpPr>
            <a:spLocks noGrp="1"/>
          </p:cNvSpPr>
          <p:nvPr>
            <p:ph type="dt" sz="half" idx="10"/>
          </p:nvPr>
        </p:nvSpPr>
        <p:spPr/>
        <p:txBody>
          <a:bodyPr/>
          <a:lstStyle/>
          <a:p>
            <a:fld id="{2AB964A2-9A64-46A2-969A-763120D64EFF}" type="datetimeFigureOut">
              <a:rPr lang="en-CA" smtClean="0"/>
              <a:t>2020-05-08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Date Placeholder 2"/>
          <p:cNvSpPr>
            <a:spLocks noGrp="1"/>
          </p:cNvSpPr>
          <p:nvPr>
            <p:ph type="dt" sz="half" idx="10"/>
          </p:nvPr>
        </p:nvSpPr>
        <p:spPr/>
        <p:txBody>
          <a:bodyPr/>
          <a:lstStyle/>
          <a:p>
            <a:fld id="{2AB964A2-9A64-46A2-969A-763120D64EFF}" type="datetimeFigureOut">
              <a:rPr lang="en-CA" smtClean="0"/>
              <a:t>2020-05-08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964A2-9A64-46A2-969A-763120D64EFF}" type="datetimeFigureOut">
              <a:rPr lang="en-CA" smtClean="0"/>
              <a:t>2020-05-08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1309687"/>
            <a:ext cx="3008313" cy="1162050"/>
          </a:xfrm>
        </p:spPr>
        <p:txBody>
          <a:bodyPr anchor="b"/>
          <a:lstStyle>
            <a:lvl1pPr algn="l">
              <a:defRPr sz="2000" b="1"/>
            </a:lvl1pPr>
          </a:lstStyle>
          <a:p>
            <a:r>
              <a:rPr lang="fr-FR"/>
              <a:t>Modifiez le style du titre</a:t>
            </a:r>
            <a:endParaRPr lang="en-CA"/>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dirty="0"/>
          </a:p>
        </p:txBody>
      </p:sp>
      <p:sp>
        <p:nvSpPr>
          <p:cNvPr id="4" name="Text Placeholder 3"/>
          <p:cNvSpPr>
            <a:spLocks noGrp="1"/>
          </p:cNvSpPr>
          <p:nvPr>
            <p:ph type="body" sz="half" idx="2"/>
          </p:nvPr>
        </p:nvSpPr>
        <p:spPr>
          <a:xfrm>
            <a:off x="457200" y="2471737"/>
            <a:ext cx="3008313" cy="370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fr-FR"/>
              <a:t>Modifiez le style du titre</a:t>
            </a:r>
            <a:endParaRPr lang="en-CA" dirty="0"/>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a:p>
        </p:txBody>
      </p:sp>
      <p:sp>
        <p:nvSpPr>
          <p:cNvPr id="4" name="Text Placeholder 3"/>
          <p:cNvSpPr>
            <a:spLocks noGrp="1"/>
          </p:cNvSpPr>
          <p:nvPr>
            <p:ph type="body" sz="half" idx="2"/>
          </p:nvPr>
        </p:nvSpPr>
        <p:spPr>
          <a:xfrm>
            <a:off x="1792288" y="58245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AB964A2-9A64-46A2-969A-763120D64EFF}"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1EDE4C-F2BE-47CB-A0AD-8A5883627DE3}" type="slidenum">
              <a:rPr lang="en-CA" smtClean="0"/>
              <a:t>‹N°›</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6.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5334000" cy="715962"/>
          </a:xfrm>
          <a:prstGeom prst="rect">
            <a:avLst/>
          </a:prstGeom>
        </p:spPr>
        <p:txBody>
          <a:bodyPr vert="horz" lIns="0" tIns="0" rIns="0" bIns="0" rtlCol="0" anchor="t" anchorCtr="0">
            <a:normAutofit/>
          </a:bodyPr>
          <a:lstStyle/>
          <a:p>
            <a:r>
              <a:rPr lang="fr-FR"/>
              <a:t>Modifiez le style du titre</a:t>
            </a:r>
            <a:endParaRPr lang="en-CA"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AB964A2-9A64-46A2-969A-763120D64EFF}" type="datetimeFigureOut">
              <a:rPr lang="en-CA" smtClean="0"/>
              <a:pPr/>
              <a:t>2020-05-08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D81EDE4C-F2BE-47CB-A0AD-8A5883627DE3}" type="slidenum">
              <a:rPr lang="en-CA" smtClean="0"/>
              <a:pPr/>
              <a:t>‹N°›</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spcBef>
          <a:spcPct val="0"/>
        </a:spcBef>
        <a:buNone/>
        <a:defRPr sz="2800" b="1" kern="1200">
          <a:solidFill>
            <a:schemeClr val="bg1"/>
          </a:solidFill>
          <a:latin typeface="Oswald Regular" pitchFamily="2" charset="0"/>
          <a:ea typeface="+mj-ea"/>
          <a:cs typeface="+mj-cs"/>
        </a:defRPr>
      </a:lvl1pPr>
    </p:titleStyle>
    <p:bodyStyle>
      <a:lvl1pPr marL="274320" indent="-274320" algn="l" defTabSz="914400" rtl="0" eaLnBrk="1" latinLnBrk="0" hangingPunct="1">
        <a:spcBef>
          <a:spcPts val="500"/>
        </a:spcBef>
        <a:buClr>
          <a:srgbClr val="F37920"/>
        </a:buClr>
        <a:buSzPct val="110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D5DD26"/>
        </a:buClr>
        <a:buFont typeface="Wingdings 3" pitchFamily="18" charset="2"/>
        <a:buChar char="u"/>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F0A2C"/>
        </a:buClr>
        <a:buSzPct val="110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37920"/>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D5DD26"/>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5334000" cy="715962"/>
          </a:xfrm>
          <a:prstGeom prst="rect">
            <a:avLst/>
          </a:prstGeom>
        </p:spPr>
        <p:txBody>
          <a:bodyPr vert="horz" lIns="0" tIns="0" rIns="0" bIns="0" rtlCol="0" anchor="t" anchorCtr="0">
            <a:normAutofit/>
          </a:bodyPr>
          <a:lstStyle/>
          <a:p>
            <a:r>
              <a:rPr lang="en-US" dirty="0"/>
              <a:t>Click to edit Master title style</a:t>
            </a:r>
            <a:endParaRPr lang="en-CA"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AB964A2-9A64-46A2-969A-763120D64EFF}" type="datetimeFigureOut">
              <a:rPr lang="en-CA" smtClean="0"/>
              <a:pPr/>
              <a:t>2020-05-08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D81EDE4C-F2BE-47CB-A0AD-8A5883627DE3}" type="slidenum">
              <a:rPr lang="en-CA" smtClean="0"/>
              <a:pPr/>
              <a:t>‹N°›</a:t>
            </a:fld>
            <a:endParaRPr lang="en-CA"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spcBef>
          <a:spcPct val="0"/>
        </a:spcBef>
        <a:buNone/>
        <a:defRPr sz="2800" b="1" kern="1200">
          <a:solidFill>
            <a:schemeClr val="tx1">
              <a:lumMod val="50000"/>
              <a:lumOff val="50000"/>
            </a:schemeClr>
          </a:solidFill>
          <a:latin typeface="Oswald Regular" pitchFamily="2" charset="0"/>
          <a:ea typeface="+mj-ea"/>
          <a:cs typeface="+mj-cs"/>
        </a:defRPr>
      </a:lvl1pPr>
    </p:titleStyle>
    <p:bodyStyle>
      <a:lvl1pPr marL="274320" indent="-274320" algn="l" defTabSz="914400" rtl="0" eaLnBrk="1" latinLnBrk="0" hangingPunct="1">
        <a:spcBef>
          <a:spcPts val="500"/>
        </a:spcBef>
        <a:buClr>
          <a:srgbClr val="F37920"/>
        </a:buClr>
        <a:buSzPct val="110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D5DD26"/>
        </a:buClr>
        <a:buFont typeface="Wingdings 3" pitchFamily="18" charset="2"/>
        <a:buChar char="u"/>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F0A2C"/>
        </a:buClr>
        <a:buSzPct val="110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37920"/>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D5DD26"/>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5334000" cy="715962"/>
          </a:xfrm>
          <a:prstGeom prst="rect">
            <a:avLst/>
          </a:prstGeom>
        </p:spPr>
        <p:txBody>
          <a:bodyPr vert="horz" lIns="0" tIns="0" rIns="0" bIns="0" rtlCol="0" anchor="t" anchorCtr="0">
            <a:normAutofit/>
          </a:bodyPr>
          <a:lstStyle/>
          <a:p>
            <a:r>
              <a:rPr lang="en-US" dirty="0"/>
              <a:t>Click to edit Master title style</a:t>
            </a:r>
            <a:endParaRPr lang="en-CA"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AB964A2-9A64-46A2-969A-763120D64EFF}" type="datetimeFigureOut">
              <a:rPr lang="en-CA" smtClean="0"/>
              <a:pPr/>
              <a:t>2020-05-08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D81EDE4C-F2BE-47CB-A0AD-8A5883627DE3}" type="slidenum">
              <a:rPr lang="en-CA" smtClean="0"/>
              <a:pPr/>
              <a:t>‹N°›</a:t>
            </a:fld>
            <a:endParaRPr lang="en-C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spcBef>
          <a:spcPct val="0"/>
        </a:spcBef>
        <a:buNone/>
        <a:defRPr sz="2800" b="1" kern="1200">
          <a:solidFill>
            <a:schemeClr val="tx1">
              <a:lumMod val="50000"/>
              <a:lumOff val="50000"/>
            </a:schemeClr>
          </a:solidFill>
          <a:latin typeface="Oswald Regular" pitchFamily="2" charset="0"/>
          <a:ea typeface="+mj-ea"/>
          <a:cs typeface="+mj-cs"/>
        </a:defRPr>
      </a:lvl1pPr>
    </p:titleStyle>
    <p:bodyStyle>
      <a:lvl1pPr marL="274320" indent="-274320" algn="l" defTabSz="914400" rtl="0" eaLnBrk="1" latinLnBrk="0" hangingPunct="1">
        <a:spcBef>
          <a:spcPts val="500"/>
        </a:spcBef>
        <a:buClr>
          <a:srgbClr val="F37920"/>
        </a:buClr>
        <a:buSzPct val="110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D5DD26"/>
        </a:buClr>
        <a:buFont typeface="Wingdings 3" pitchFamily="18" charset="2"/>
        <a:buChar char="u"/>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F0A2C"/>
        </a:buClr>
        <a:buSzPct val="110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37920"/>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D5DD26"/>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852936"/>
            <a:ext cx="7334200" cy="1959024"/>
          </a:xfrm>
        </p:spPr>
        <p:txBody>
          <a:bodyPr>
            <a:normAutofit fontScale="90000"/>
          </a:bodyPr>
          <a:lstStyle/>
          <a:p>
            <a:r>
              <a:rPr lang="fr-FR" altLang="fr-FR" sz="3800" dirty="0">
                <a:solidFill>
                  <a:srgbClr val="990033"/>
                </a:solidFill>
                <a:latin typeface="Calibri" panose="020F0502020204030204" pitchFamily="34" charset="0"/>
                <a:cs typeface="Calibri" panose="020F0502020204030204" pitchFamily="34" charset="0"/>
              </a:rPr>
              <a:t>RIF-SK : </a:t>
            </a:r>
            <a:r>
              <a:rPr lang="fr-CA" sz="3800" dirty="0" smtClean="0">
                <a:solidFill>
                  <a:srgbClr val="990033"/>
                </a:solidFill>
                <a:latin typeface="Calibri" panose="020F0502020204030204" pitchFamily="34" charset="0"/>
                <a:cs typeface="Calibri" panose="020F0502020204030204" pitchFamily="34" charset="0"/>
              </a:rPr>
              <a:t>Évaluation</a:t>
            </a:r>
            <a:br>
              <a:rPr lang="fr-CA" sz="3800" dirty="0" smtClean="0">
                <a:solidFill>
                  <a:srgbClr val="990033"/>
                </a:solidFill>
                <a:latin typeface="Calibri" panose="020F0502020204030204" pitchFamily="34" charset="0"/>
                <a:cs typeface="Calibri" panose="020F0502020204030204" pitchFamily="34" charset="0"/>
              </a:rPr>
            </a:br>
            <a:r>
              <a:rPr lang="fr-CA" sz="3800" dirty="0" smtClean="0">
                <a:solidFill>
                  <a:srgbClr val="990033"/>
                </a:solidFill>
                <a:latin typeface="Calibri" panose="020F0502020204030204" pitchFamily="34" charset="0"/>
                <a:cs typeface="Calibri" panose="020F0502020204030204" pitchFamily="34" charset="0"/>
              </a:rPr>
              <a:t>du </a:t>
            </a:r>
            <a:r>
              <a:rPr lang="fr-CA" sz="3800" dirty="0">
                <a:solidFill>
                  <a:srgbClr val="990033"/>
                </a:solidFill>
                <a:latin typeface="Calibri" panose="020F0502020204030204" pitchFamily="34" charset="0"/>
                <a:cs typeface="Calibri" panose="020F0502020204030204" pitchFamily="34" charset="0"/>
              </a:rPr>
              <a:t>cheminement</a:t>
            </a:r>
            <a:br>
              <a:rPr lang="fr-CA" sz="3800" dirty="0">
                <a:solidFill>
                  <a:srgbClr val="990033"/>
                </a:solidFill>
                <a:latin typeface="Calibri" panose="020F0502020204030204" pitchFamily="34" charset="0"/>
                <a:cs typeface="Calibri" panose="020F0502020204030204" pitchFamily="34" charset="0"/>
              </a:rPr>
            </a:br>
            <a:r>
              <a:rPr lang="fr-CA" sz="3800" dirty="0">
                <a:solidFill>
                  <a:srgbClr val="990033"/>
                </a:solidFill>
                <a:latin typeface="Calibri" panose="020F0502020204030204" pitchFamily="34" charset="0"/>
                <a:cs typeface="Calibri" panose="020F0502020204030204" pitchFamily="34" charset="0"/>
              </a:rPr>
              <a:t>d’intégration de </a:t>
            </a:r>
            <a:r>
              <a:rPr lang="fr-CA" sz="3800" dirty="0" smtClean="0">
                <a:solidFill>
                  <a:srgbClr val="990033"/>
                </a:solidFill>
                <a:latin typeface="Calibri" panose="020F0502020204030204" pitchFamily="34" charset="0"/>
                <a:cs typeface="Calibri" panose="020F0502020204030204" pitchFamily="34" charset="0"/>
              </a:rPr>
              <a:t>la</a:t>
            </a:r>
            <a:br>
              <a:rPr lang="fr-CA" sz="3800" dirty="0" smtClean="0">
                <a:solidFill>
                  <a:srgbClr val="990033"/>
                </a:solidFill>
                <a:latin typeface="Calibri" panose="020F0502020204030204" pitchFamily="34" charset="0"/>
                <a:cs typeface="Calibri" panose="020F0502020204030204" pitchFamily="34" charset="0"/>
              </a:rPr>
            </a:br>
            <a:r>
              <a:rPr lang="fr-CA" sz="3800" dirty="0" smtClean="0">
                <a:solidFill>
                  <a:srgbClr val="990033"/>
                </a:solidFill>
                <a:latin typeface="Calibri" panose="020F0502020204030204" pitchFamily="34" charset="0"/>
                <a:cs typeface="Calibri" panose="020F0502020204030204" pitchFamily="34" charset="0"/>
              </a:rPr>
              <a:t>clientèle</a:t>
            </a:r>
            <a:r>
              <a:rPr lang="fr-CA" sz="3800" dirty="0">
                <a:solidFill>
                  <a:srgbClr val="990033"/>
                </a:solidFill>
                <a:latin typeface="Calibri" panose="020F0502020204030204" pitchFamily="34" charset="0"/>
                <a:cs typeface="Calibri" panose="020F0502020204030204" pitchFamily="34" charset="0"/>
              </a:rPr>
              <a:t> </a:t>
            </a:r>
            <a:r>
              <a:rPr lang="fr-CA" sz="3800" dirty="0" smtClean="0">
                <a:solidFill>
                  <a:srgbClr val="990033"/>
                </a:solidFill>
                <a:latin typeface="Calibri" panose="020F0502020204030204" pitchFamily="34" charset="0"/>
                <a:cs typeface="Calibri" panose="020F0502020204030204" pitchFamily="34" charset="0"/>
              </a:rPr>
              <a:t>existante en </a:t>
            </a:r>
            <a:br>
              <a:rPr lang="fr-CA" sz="3800" dirty="0" smtClean="0">
                <a:solidFill>
                  <a:srgbClr val="990033"/>
                </a:solidFill>
                <a:latin typeface="Calibri" panose="020F0502020204030204" pitchFamily="34" charset="0"/>
                <a:cs typeface="Calibri" panose="020F0502020204030204" pitchFamily="34" charset="0"/>
              </a:rPr>
            </a:br>
            <a:r>
              <a:rPr lang="fr-CA" sz="3800" dirty="0" smtClean="0">
                <a:solidFill>
                  <a:srgbClr val="990033"/>
                </a:solidFill>
                <a:latin typeface="Calibri" panose="020F0502020204030204" pitchFamily="34" charset="0"/>
                <a:cs typeface="Calibri" panose="020F0502020204030204" pitchFamily="34" charset="0"/>
              </a:rPr>
              <a:t>Saskatchewan</a:t>
            </a:r>
            <a:endParaRPr lang="en-CA" sz="3800" dirty="0">
              <a:latin typeface="Ink Free" panose="03080402000500000000" pitchFamily="66" charset="0"/>
            </a:endParaRPr>
          </a:p>
        </p:txBody>
      </p:sp>
      <p:sp>
        <p:nvSpPr>
          <p:cNvPr id="3" name="Subtitle 2"/>
          <p:cNvSpPr>
            <a:spLocks noGrp="1"/>
          </p:cNvSpPr>
          <p:nvPr>
            <p:ph type="subTitle" idx="1"/>
          </p:nvPr>
        </p:nvSpPr>
        <p:spPr>
          <a:xfrm>
            <a:off x="323528" y="5661248"/>
            <a:ext cx="4343400" cy="966258"/>
          </a:xfrm>
        </p:spPr>
        <p:txBody>
          <a:bodyPr>
            <a:normAutofit/>
          </a:bodyPr>
          <a:lstStyle/>
          <a:p>
            <a:r>
              <a:rPr lang="en-CA" dirty="0" smtClean="0"/>
              <a:t>Mai 2020</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Méthodologie</a:t>
            </a:r>
            <a:endParaRPr lang="en-CA" dirty="0"/>
          </a:p>
        </p:txBody>
      </p:sp>
      <p:sp>
        <p:nvSpPr>
          <p:cNvPr id="5" name="Rectangle 4"/>
          <p:cNvSpPr/>
          <p:nvPr/>
        </p:nvSpPr>
        <p:spPr>
          <a:xfrm>
            <a:off x="1485280" y="1378296"/>
            <a:ext cx="6039047" cy="769441"/>
          </a:xfrm>
          <a:prstGeom prst="rect">
            <a:avLst/>
          </a:prstGeom>
        </p:spPr>
        <p:txBody>
          <a:bodyPr wrap="square">
            <a:spAutoFit/>
          </a:bodyPr>
          <a:lstStyle/>
          <a:p>
            <a:pPr algn="ctr"/>
            <a:r>
              <a:rPr lang="fr-CA" sz="2200" b="1" dirty="0" smtClean="0">
                <a:latin typeface="Calibri" panose="020F0502020204030204" pitchFamily="34" charset="0"/>
                <a:cs typeface="Calibri" panose="020F0502020204030204" pitchFamily="34" charset="0"/>
              </a:rPr>
              <a:t>Sondage - Immigrants </a:t>
            </a:r>
            <a:r>
              <a:rPr lang="fr-CA" sz="2200" b="1" dirty="0">
                <a:latin typeface="Calibri" panose="020F0502020204030204" pitchFamily="34" charset="0"/>
                <a:cs typeface="Calibri" panose="020F0502020204030204" pitchFamily="34" charset="0"/>
              </a:rPr>
              <a:t>- Profil des </a:t>
            </a:r>
            <a:r>
              <a:rPr lang="fr-CA" sz="2200" b="1" dirty="0" smtClean="0">
                <a:latin typeface="Calibri" panose="020F0502020204030204" pitchFamily="34" charset="0"/>
                <a:cs typeface="Calibri" panose="020F0502020204030204" pitchFamily="34" charset="0"/>
              </a:rPr>
              <a:t>participants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7" name="Chart 20"/>
          <p:cNvGraphicFramePr>
            <a:graphicFrameLocks noGrp="1"/>
          </p:cNvGraphicFramePr>
          <p:nvPr>
            <p:ph idx="1"/>
            <p:extLst>
              <p:ext uri="{D42A27DB-BD31-4B8C-83A1-F6EECF244321}">
                <p14:modId xmlns:p14="http://schemas.microsoft.com/office/powerpoint/2010/main" val="2439912715"/>
              </p:ext>
            </p:extLst>
          </p:nvPr>
        </p:nvGraphicFramePr>
        <p:xfrm>
          <a:off x="827584" y="2060848"/>
          <a:ext cx="7772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8195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Méthodologie</a:t>
            </a:r>
            <a:endParaRPr lang="en-CA" dirty="0"/>
          </a:p>
        </p:txBody>
      </p:sp>
      <p:sp>
        <p:nvSpPr>
          <p:cNvPr id="5" name="Rectangle 4"/>
          <p:cNvSpPr/>
          <p:nvPr/>
        </p:nvSpPr>
        <p:spPr>
          <a:xfrm>
            <a:off x="1485280" y="1378296"/>
            <a:ext cx="6039047" cy="769441"/>
          </a:xfrm>
          <a:prstGeom prst="rect">
            <a:avLst/>
          </a:prstGeom>
        </p:spPr>
        <p:txBody>
          <a:bodyPr wrap="square">
            <a:spAutoFit/>
          </a:bodyPr>
          <a:lstStyle/>
          <a:p>
            <a:pPr algn="ctr"/>
            <a:r>
              <a:rPr lang="fr-CA" sz="2200" b="1" dirty="0" smtClean="0">
                <a:latin typeface="Calibri" panose="020F0502020204030204" pitchFamily="34" charset="0"/>
                <a:cs typeface="Calibri" panose="020F0502020204030204" pitchFamily="34" charset="0"/>
              </a:rPr>
              <a:t>Sondage - Immigrants </a:t>
            </a:r>
            <a:r>
              <a:rPr lang="fr-CA" sz="2200" b="1" dirty="0">
                <a:latin typeface="Calibri" panose="020F0502020204030204" pitchFamily="34" charset="0"/>
                <a:cs typeface="Calibri" panose="020F0502020204030204" pitchFamily="34" charset="0"/>
              </a:rPr>
              <a:t>- Profil des </a:t>
            </a:r>
            <a:r>
              <a:rPr lang="fr-CA" sz="2200" b="1" dirty="0" smtClean="0">
                <a:latin typeface="Calibri" panose="020F0502020204030204" pitchFamily="34" charset="0"/>
                <a:cs typeface="Calibri" panose="020F0502020204030204" pitchFamily="34" charset="0"/>
              </a:rPr>
              <a:t>participants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6" name="Chart 21"/>
          <p:cNvGraphicFramePr>
            <a:graphicFrameLocks noGrp="1"/>
          </p:cNvGraphicFramePr>
          <p:nvPr>
            <p:ph idx="1"/>
            <p:extLst>
              <p:ext uri="{D42A27DB-BD31-4B8C-83A1-F6EECF244321}">
                <p14:modId xmlns:p14="http://schemas.microsoft.com/office/powerpoint/2010/main" val="4049412253"/>
              </p:ext>
            </p:extLst>
          </p:nvPr>
        </p:nvGraphicFramePr>
        <p:xfrm>
          <a:off x="755576" y="1988840"/>
          <a:ext cx="7916416" cy="4453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20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Méthodologie</a:t>
            </a:r>
            <a:endParaRPr lang="en-CA" dirty="0"/>
          </a:p>
        </p:txBody>
      </p:sp>
      <p:sp>
        <p:nvSpPr>
          <p:cNvPr id="5" name="Rectangle 4"/>
          <p:cNvSpPr/>
          <p:nvPr/>
        </p:nvSpPr>
        <p:spPr>
          <a:xfrm>
            <a:off x="1485280" y="1378296"/>
            <a:ext cx="6039047" cy="769441"/>
          </a:xfrm>
          <a:prstGeom prst="rect">
            <a:avLst/>
          </a:prstGeom>
        </p:spPr>
        <p:txBody>
          <a:bodyPr wrap="square">
            <a:spAutoFit/>
          </a:bodyPr>
          <a:lstStyle/>
          <a:p>
            <a:pPr algn="ctr"/>
            <a:r>
              <a:rPr lang="fr-CA" sz="2200" b="1" dirty="0" smtClean="0">
                <a:latin typeface="Calibri" panose="020F0502020204030204" pitchFamily="34" charset="0"/>
                <a:cs typeface="Calibri" panose="020F0502020204030204" pitchFamily="34" charset="0"/>
              </a:rPr>
              <a:t>Sondage - Immigrants </a:t>
            </a:r>
            <a:r>
              <a:rPr lang="fr-CA" sz="2200" b="1" dirty="0">
                <a:latin typeface="Calibri" panose="020F0502020204030204" pitchFamily="34" charset="0"/>
                <a:cs typeface="Calibri" panose="020F0502020204030204" pitchFamily="34" charset="0"/>
              </a:rPr>
              <a:t>- Profil des </a:t>
            </a:r>
            <a:r>
              <a:rPr lang="fr-CA" sz="2200" b="1" dirty="0" smtClean="0">
                <a:latin typeface="Calibri" panose="020F0502020204030204" pitchFamily="34" charset="0"/>
                <a:cs typeface="Calibri" panose="020F0502020204030204" pitchFamily="34" charset="0"/>
              </a:rPr>
              <a:t>participants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971600" y="1628800"/>
            <a:ext cx="7772400" cy="4525963"/>
          </a:xfrm>
        </p:spPr>
        <p:txBody>
          <a:bodyPr/>
          <a:lstStyle/>
          <a:p>
            <a:pPr marL="0" indent="0">
              <a:buNone/>
            </a:pPr>
            <a:endParaRPr lang="fr-CA" dirty="0" smtClean="0"/>
          </a:p>
          <a:p>
            <a:pPr marL="0" indent="0">
              <a:buNone/>
            </a:pPr>
            <a:endParaRPr lang="fr-CA" dirty="0"/>
          </a:p>
        </p:txBody>
      </p:sp>
      <p:graphicFrame>
        <p:nvGraphicFramePr>
          <p:cNvPr id="8" name="Chart 22"/>
          <p:cNvGraphicFramePr/>
          <p:nvPr>
            <p:extLst>
              <p:ext uri="{D42A27DB-BD31-4B8C-83A1-F6EECF244321}">
                <p14:modId xmlns:p14="http://schemas.microsoft.com/office/powerpoint/2010/main" val="2569036049"/>
              </p:ext>
            </p:extLst>
          </p:nvPr>
        </p:nvGraphicFramePr>
        <p:xfrm>
          <a:off x="755576" y="2147737"/>
          <a:ext cx="7992888" cy="4233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26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840760" cy="715962"/>
          </a:xfrm>
        </p:spPr>
        <p:txBody>
          <a:bodyPr>
            <a:noAutofit/>
          </a:bodyPr>
          <a:lstStyle/>
          <a:p>
            <a:r>
              <a:rPr lang="en-CA" sz="2600" dirty="0" smtClean="0"/>
              <a:t>A - </a:t>
            </a:r>
            <a:r>
              <a:rPr lang="en-CA" sz="2600" dirty="0" err="1" smtClean="0"/>
              <a:t>Profil</a:t>
            </a:r>
            <a:r>
              <a:rPr lang="en-CA" sz="2600" dirty="0" smtClean="0"/>
              <a:t> des immigrants </a:t>
            </a:r>
            <a:r>
              <a:rPr lang="en-CA" sz="2600" dirty="0" err="1" smtClean="0"/>
              <a:t>francophones</a:t>
            </a:r>
            <a:endParaRPr lang="en-CA" sz="2600" dirty="0"/>
          </a:p>
        </p:txBody>
      </p:sp>
      <p:pic>
        <p:nvPicPr>
          <p:cNvPr id="4" name="Picture 32"/>
          <p:cNvPicPr>
            <a:picLocks noGrp="1"/>
          </p:cNvPicPr>
          <p:nvPr>
            <p:ph idx="1"/>
          </p:nvPr>
        </p:nvPicPr>
        <p:blipFill>
          <a:blip r:embed="rId2"/>
          <a:stretch>
            <a:fillRect/>
          </a:stretch>
        </p:blipFill>
        <p:spPr>
          <a:xfrm>
            <a:off x="1979712" y="1052736"/>
            <a:ext cx="5472608" cy="6768752"/>
          </a:xfrm>
          <a:prstGeom prst="rect">
            <a:avLst/>
          </a:prstGeom>
        </p:spPr>
      </p:pic>
    </p:spTree>
    <p:extLst>
      <p:ext uri="{BB962C8B-B14F-4D97-AF65-F5344CB8AC3E}">
        <p14:creationId xmlns:p14="http://schemas.microsoft.com/office/powerpoint/2010/main" val="1743951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840760" cy="715962"/>
          </a:xfrm>
        </p:spPr>
        <p:txBody>
          <a:bodyPr>
            <a:noAutofit/>
          </a:bodyPr>
          <a:lstStyle/>
          <a:p>
            <a:r>
              <a:rPr lang="en-CA" sz="2600" dirty="0" smtClean="0"/>
              <a:t>A - </a:t>
            </a:r>
            <a:r>
              <a:rPr lang="en-CA" sz="2600" dirty="0" err="1" smtClean="0"/>
              <a:t>Profil</a:t>
            </a:r>
            <a:r>
              <a:rPr lang="en-CA" sz="2600" dirty="0" smtClean="0"/>
              <a:t> des immigrants </a:t>
            </a:r>
            <a:r>
              <a:rPr lang="en-CA" sz="2600" dirty="0" err="1" smtClean="0"/>
              <a:t>francophones</a:t>
            </a:r>
            <a:endParaRPr lang="en-CA" sz="2600" dirty="0"/>
          </a:p>
        </p:txBody>
      </p:sp>
      <p:graphicFrame>
        <p:nvGraphicFramePr>
          <p:cNvPr id="5" name="Chart 1">
            <a:extLst>
              <a:ext uri="{FF2B5EF4-FFF2-40B4-BE49-F238E27FC236}">
                <a16:creationId xmlns:lc="http://schemas.openxmlformats.org/drawingml/2006/lockedCanvas" xmlns:w15="http://schemas.microsoft.com/office/word/2012/wordml"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B07AF0C-91B0-4A54-BA7B-EDA6490254BA}"/>
              </a:ext>
            </a:extLst>
          </p:cNvPr>
          <p:cNvGraphicFramePr>
            <a:graphicFrameLocks noGrp="1"/>
          </p:cNvGraphicFramePr>
          <p:nvPr>
            <p:ph idx="1"/>
            <p:extLst>
              <p:ext uri="{D42A27DB-BD31-4B8C-83A1-F6EECF244321}">
                <p14:modId xmlns:p14="http://schemas.microsoft.com/office/powerpoint/2010/main" val="2205158142"/>
              </p:ext>
            </p:extLst>
          </p:nvPr>
        </p:nvGraphicFramePr>
        <p:xfrm>
          <a:off x="323528" y="1916832"/>
          <a:ext cx="856895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51520" y="1378296"/>
            <a:ext cx="8640960" cy="800219"/>
          </a:xfrm>
          <a:prstGeom prst="rect">
            <a:avLst/>
          </a:prstGeom>
        </p:spPr>
        <p:txBody>
          <a:bodyPr wrap="square">
            <a:spAutoFit/>
          </a:bodyPr>
          <a:lstStyle/>
          <a:p>
            <a:pPr algn="ctr"/>
            <a:r>
              <a:rPr lang="fr-CA" sz="2400" b="1" dirty="0"/>
              <a:t>Évolution du nombre de résidents permanents francophones </a:t>
            </a:r>
            <a:r>
              <a:rPr lang="fr-CA" sz="2400" b="1" dirty="0" smtClean="0"/>
              <a:t>en SK</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97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840760" cy="715962"/>
          </a:xfrm>
        </p:spPr>
        <p:txBody>
          <a:bodyPr>
            <a:noAutofit/>
          </a:bodyPr>
          <a:lstStyle/>
          <a:p>
            <a:r>
              <a:rPr lang="en-CA" sz="2600" dirty="0" smtClean="0"/>
              <a:t>A - </a:t>
            </a:r>
            <a:r>
              <a:rPr lang="en-CA" sz="2600" dirty="0" err="1" smtClean="0"/>
              <a:t>Profil</a:t>
            </a:r>
            <a:r>
              <a:rPr lang="en-CA" sz="2600" dirty="0" smtClean="0"/>
              <a:t> des immigrants </a:t>
            </a:r>
            <a:r>
              <a:rPr lang="en-CA" sz="2600" dirty="0" err="1" smtClean="0"/>
              <a:t>francophones</a:t>
            </a:r>
            <a:endParaRPr lang="en-CA" sz="2600" dirty="0"/>
          </a:p>
        </p:txBody>
      </p:sp>
      <p:sp>
        <p:nvSpPr>
          <p:cNvPr id="6" name="Rectangle 5"/>
          <p:cNvSpPr/>
          <p:nvPr/>
        </p:nvSpPr>
        <p:spPr>
          <a:xfrm>
            <a:off x="251520" y="1378296"/>
            <a:ext cx="8640960" cy="800219"/>
          </a:xfrm>
          <a:prstGeom prst="rect">
            <a:avLst/>
          </a:prstGeom>
        </p:spPr>
        <p:txBody>
          <a:bodyPr wrap="square">
            <a:spAutoFit/>
          </a:bodyPr>
          <a:lstStyle/>
          <a:p>
            <a:pPr algn="ctr"/>
            <a:r>
              <a:rPr lang="fr-CA" sz="2400" b="1" dirty="0" smtClean="0"/>
              <a:t>Évolution </a:t>
            </a:r>
            <a:r>
              <a:rPr lang="fr-CA" sz="2400" b="1" dirty="0"/>
              <a:t>du revenu d’emploi médian des francophones ($)</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7" name="Chart 3">
            <a:extLst>
              <a:ext uri="{FF2B5EF4-FFF2-40B4-BE49-F238E27FC236}">
                <a16:creationId xmlns:lc="http://schemas.openxmlformats.org/drawingml/2006/lockedCanvas" xmlns:w15="http://schemas.microsoft.com/office/word/2012/wordml"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CD4DF5F-A4A6-4104-ABD8-7E1BF6A5C311}"/>
              </a:ext>
            </a:extLst>
          </p:cNvPr>
          <p:cNvGraphicFramePr>
            <a:graphicFrameLocks noGrp="1"/>
          </p:cNvGraphicFramePr>
          <p:nvPr>
            <p:ph idx="1"/>
            <p:extLst>
              <p:ext uri="{D42A27DB-BD31-4B8C-83A1-F6EECF244321}">
                <p14:modId xmlns:p14="http://schemas.microsoft.com/office/powerpoint/2010/main" val="434055131"/>
              </p:ext>
            </p:extLst>
          </p:nvPr>
        </p:nvGraphicFramePr>
        <p:xfrm>
          <a:off x="251521" y="1788649"/>
          <a:ext cx="8640960" cy="4993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00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840760" cy="715962"/>
          </a:xfrm>
        </p:spPr>
        <p:txBody>
          <a:bodyPr>
            <a:noAutofit/>
          </a:bodyPr>
          <a:lstStyle/>
          <a:p>
            <a:r>
              <a:rPr lang="en-CA" sz="2600" dirty="0" smtClean="0"/>
              <a:t>A - </a:t>
            </a:r>
            <a:r>
              <a:rPr lang="en-CA" sz="2600" dirty="0" err="1" smtClean="0"/>
              <a:t>Profil</a:t>
            </a:r>
            <a:r>
              <a:rPr lang="en-CA" sz="2600" dirty="0" smtClean="0"/>
              <a:t> des immigrants </a:t>
            </a:r>
            <a:r>
              <a:rPr lang="en-CA" sz="2600" dirty="0" err="1" smtClean="0"/>
              <a:t>francophones</a:t>
            </a:r>
            <a:endParaRPr lang="en-CA" sz="2600" dirty="0"/>
          </a:p>
        </p:txBody>
      </p:sp>
      <p:sp>
        <p:nvSpPr>
          <p:cNvPr id="6" name="Rectangle 5"/>
          <p:cNvSpPr/>
          <p:nvPr/>
        </p:nvSpPr>
        <p:spPr>
          <a:xfrm>
            <a:off x="251520" y="1052736"/>
            <a:ext cx="8496944" cy="800219"/>
          </a:xfrm>
          <a:prstGeom prst="rect">
            <a:avLst/>
          </a:prstGeom>
        </p:spPr>
        <p:txBody>
          <a:bodyPr wrap="square">
            <a:spAutoFit/>
          </a:bodyPr>
          <a:lstStyle/>
          <a:p>
            <a:pPr algn="ctr"/>
            <a:r>
              <a:rPr lang="fr-CA" sz="2400" b="1" dirty="0" smtClean="0"/>
              <a:t>Francophones et résidents permanents en SK (2006-2016)</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4115980187"/>
              </p:ext>
            </p:extLst>
          </p:nvPr>
        </p:nvGraphicFramePr>
        <p:xfrm>
          <a:off x="467544" y="1482102"/>
          <a:ext cx="8280920" cy="5503164"/>
        </p:xfrm>
        <a:graphic>
          <a:graphicData uri="http://schemas.openxmlformats.org/drawingml/2006/table">
            <a:tbl>
              <a:tblPr firstRow="1" firstCol="1" bandRow="1">
                <a:tableStyleId>{93296810-A885-4BE3-A3E7-6D5BEEA58F35}</a:tableStyleId>
              </a:tblPr>
              <a:tblGrid>
                <a:gridCol w="2532336"/>
                <a:gridCol w="2006053"/>
                <a:gridCol w="1915337"/>
                <a:gridCol w="1827194"/>
              </a:tblGrid>
              <a:tr h="166722">
                <a:tc>
                  <a:txBody>
                    <a:bodyPr/>
                    <a:lstStyle/>
                    <a:p>
                      <a:pPr>
                        <a:lnSpc>
                          <a:spcPct val="115000"/>
                        </a:lnSpc>
                        <a:spcAft>
                          <a:spcPts val="0"/>
                        </a:spcAft>
                      </a:pPr>
                      <a:r>
                        <a:rPr lang="fr-CA" sz="1200" b="1" dirty="0">
                          <a:solidFill>
                            <a:schemeClr val="tx1"/>
                          </a:solidFill>
                          <a:effectLst/>
                        </a:rPr>
                        <a:t> </a:t>
                      </a:r>
                      <a:endParaRPr lang="fr-CA" sz="12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2006</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2011</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2016</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63177">
                <a:tc>
                  <a:txBody>
                    <a:bodyPr/>
                    <a:lstStyle/>
                    <a:p>
                      <a:pPr>
                        <a:lnSpc>
                          <a:spcPct val="115000"/>
                        </a:lnSpc>
                        <a:spcAft>
                          <a:spcPts val="0"/>
                        </a:spcAft>
                      </a:pPr>
                      <a:r>
                        <a:rPr lang="fr-CA" sz="1200" b="1" dirty="0">
                          <a:solidFill>
                            <a:schemeClr val="tx1"/>
                          </a:solidFill>
                          <a:effectLst/>
                        </a:rPr>
                        <a:t>Résidence permanente </a:t>
                      </a:r>
                    </a:p>
                    <a:p>
                      <a:pPr>
                        <a:lnSpc>
                          <a:spcPct val="115000"/>
                        </a:lnSpc>
                        <a:spcAft>
                          <a:spcPts val="0"/>
                        </a:spcAft>
                      </a:pPr>
                      <a:r>
                        <a:rPr lang="fr-CA" sz="1200" b="1" dirty="0">
                          <a:solidFill>
                            <a:schemeClr val="tx1"/>
                          </a:solidFill>
                          <a:effectLst/>
                        </a:rPr>
                        <a:t> </a:t>
                      </a:r>
                      <a:endParaRPr lang="fr-CA" sz="12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dirty="0">
                          <a:solidFill>
                            <a:schemeClr val="tx1"/>
                          </a:solidFill>
                          <a:effectLst/>
                        </a:rPr>
                        <a:t>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03827">
                <a:tc>
                  <a:txBody>
                    <a:bodyPr/>
                    <a:lstStyle/>
                    <a:p>
                      <a:pPr marL="342900" lvl="0" indent="-342900">
                        <a:lnSpc>
                          <a:spcPct val="115000"/>
                        </a:lnSpc>
                        <a:spcAft>
                          <a:spcPts val="0"/>
                        </a:spcAft>
                        <a:buFont typeface="Cambria"/>
                        <a:buChar char="-"/>
                        <a:tabLst>
                          <a:tab pos="228600" algn="l"/>
                          <a:tab pos="449580" algn="l"/>
                        </a:tabLst>
                      </a:pPr>
                      <a:r>
                        <a:rPr lang="fr-CA" sz="1200" b="1">
                          <a:solidFill>
                            <a:schemeClr val="tx1"/>
                          </a:solidFill>
                          <a:effectLst/>
                        </a:rPr>
                        <a:t>Francophones </a:t>
                      </a:r>
                    </a:p>
                    <a:p>
                      <a:pPr marL="457200">
                        <a:lnSpc>
                          <a:spcPct val="115000"/>
                        </a:lnSpc>
                        <a:spcAft>
                          <a:spcPts val="0"/>
                        </a:spcAft>
                        <a:tabLst>
                          <a:tab pos="228600" algn="l"/>
                          <a:tab pos="449580" algn="l"/>
                        </a:tabLst>
                      </a:pPr>
                      <a:r>
                        <a:rPr lang="fr-CA" sz="1200" b="1">
                          <a:solidFill>
                            <a:schemeClr val="tx1"/>
                          </a:solidFill>
                          <a:effectLst/>
                        </a:rPr>
                        <a:t> </a:t>
                      </a:r>
                      <a:endParaRPr lang="fr-CA" sz="1200" b="1">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15 225</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13 505</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15 160</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549209">
                <a:tc>
                  <a:txBody>
                    <a:bodyPr/>
                    <a:lstStyle/>
                    <a:p>
                      <a:pPr marL="342900" lvl="0" indent="-342900">
                        <a:lnSpc>
                          <a:spcPct val="115000"/>
                        </a:lnSpc>
                        <a:spcAft>
                          <a:spcPts val="0"/>
                        </a:spcAft>
                        <a:buFont typeface="Cambria"/>
                        <a:buChar char="-"/>
                        <a:tabLst>
                          <a:tab pos="228600" algn="l"/>
                          <a:tab pos="449580" algn="l"/>
                        </a:tabLst>
                      </a:pPr>
                      <a:r>
                        <a:rPr lang="fr-CA" sz="1200" b="1" dirty="0">
                          <a:solidFill>
                            <a:schemeClr val="tx1"/>
                          </a:solidFill>
                          <a:effectLst/>
                        </a:rPr>
                        <a:t>Résidents permanents </a:t>
                      </a:r>
                      <a:br>
                        <a:rPr lang="fr-CA" sz="1200" b="1" dirty="0">
                          <a:solidFill>
                            <a:schemeClr val="tx1"/>
                          </a:solidFill>
                          <a:effectLst/>
                        </a:rPr>
                      </a:br>
                      <a:r>
                        <a:rPr lang="fr-CA" sz="1200" b="1" dirty="0">
                          <a:solidFill>
                            <a:schemeClr val="tx1"/>
                          </a:solidFill>
                          <a:effectLst/>
                        </a:rPr>
                        <a:t>(% de la population francophone totale)</a:t>
                      </a:r>
                      <a:endParaRPr lang="fr-CA" sz="1200" b="1" dirty="0">
                        <a:solidFill>
                          <a:schemeClr val="tx1"/>
                        </a:solidFill>
                        <a:effectLst/>
                        <a:latin typeface="Cambria"/>
                        <a:ea typeface="MS Mincho"/>
                        <a:cs typeface="Calibri"/>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205</a:t>
                      </a:r>
                      <a:br>
                        <a:rPr lang="fr-CA" sz="1400" b="1" dirty="0">
                          <a:solidFill>
                            <a:schemeClr val="tx1"/>
                          </a:solidFill>
                          <a:effectLst/>
                        </a:rPr>
                      </a:br>
                      <a:r>
                        <a:rPr lang="fr-CA" sz="1400" b="1" dirty="0">
                          <a:solidFill>
                            <a:schemeClr val="tx1"/>
                          </a:solidFill>
                          <a:effectLst/>
                        </a:rPr>
                        <a:t>(1,3 %)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605</a:t>
                      </a:r>
                      <a:br>
                        <a:rPr lang="fr-CA" sz="1400" b="1" dirty="0">
                          <a:solidFill>
                            <a:schemeClr val="tx1"/>
                          </a:solidFill>
                          <a:effectLst/>
                        </a:rPr>
                      </a:br>
                      <a:r>
                        <a:rPr lang="fr-CA" sz="1400" b="1" dirty="0">
                          <a:solidFill>
                            <a:schemeClr val="tx1"/>
                          </a:solidFill>
                          <a:effectLst/>
                        </a:rPr>
                        <a:t>(4,5 %)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1 075</a:t>
                      </a:r>
                      <a:br>
                        <a:rPr lang="fr-CA" sz="1400" b="1" dirty="0">
                          <a:solidFill>
                            <a:schemeClr val="tx1"/>
                          </a:solidFill>
                          <a:effectLst/>
                        </a:rPr>
                      </a:br>
                      <a:r>
                        <a:rPr lang="fr-CA" sz="1400" b="1" dirty="0">
                          <a:solidFill>
                            <a:schemeClr val="tx1"/>
                          </a:solidFill>
                          <a:effectLst/>
                        </a:rPr>
                        <a:t>(7,1 %)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63177">
                <a:tc>
                  <a:txBody>
                    <a:bodyPr/>
                    <a:lstStyle/>
                    <a:p>
                      <a:pPr>
                        <a:lnSpc>
                          <a:spcPct val="115000"/>
                        </a:lnSpc>
                        <a:spcAft>
                          <a:spcPts val="0"/>
                        </a:spcAft>
                      </a:pPr>
                      <a:r>
                        <a:rPr lang="fr-CA" sz="1200" b="1" dirty="0">
                          <a:solidFill>
                            <a:schemeClr val="tx1"/>
                          </a:solidFill>
                          <a:effectLst/>
                        </a:rPr>
                        <a:t>Certificat ou diplôme d’études postsecondaires</a:t>
                      </a:r>
                      <a:endParaRPr lang="fr-CA" sz="12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dirty="0">
                          <a:solidFill>
                            <a:schemeClr val="tx1"/>
                          </a:solidFill>
                          <a:effectLst/>
                        </a:rPr>
                        <a:t>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03827">
                <a:tc>
                  <a:txBody>
                    <a:bodyPr/>
                    <a:lstStyle/>
                    <a:p>
                      <a:pPr marL="342900" lvl="0" indent="-342900">
                        <a:lnSpc>
                          <a:spcPct val="115000"/>
                        </a:lnSpc>
                        <a:spcAft>
                          <a:spcPts val="0"/>
                        </a:spcAft>
                        <a:buFont typeface="Cambria"/>
                        <a:buChar char="-"/>
                        <a:tabLst>
                          <a:tab pos="228600" algn="l"/>
                          <a:tab pos="449580" algn="l"/>
                        </a:tabLst>
                      </a:pPr>
                      <a:r>
                        <a:rPr lang="fr-CA" sz="1200" b="1">
                          <a:solidFill>
                            <a:schemeClr val="tx1"/>
                          </a:solidFill>
                          <a:effectLst/>
                        </a:rPr>
                        <a:t>Francophones</a:t>
                      </a:r>
                    </a:p>
                    <a:p>
                      <a:pPr marL="457200">
                        <a:lnSpc>
                          <a:spcPct val="115000"/>
                        </a:lnSpc>
                        <a:spcAft>
                          <a:spcPts val="0"/>
                        </a:spcAft>
                        <a:tabLst>
                          <a:tab pos="228600" algn="l"/>
                          <a:tab pos="449580" algn="l"/>
                        </a:tabLst>
                      </a:pPr>
                      <a:r>
                        <a:rPr lang="fr-CA" sz="1200" b="1">
                          <a:solidFill>
                            <a:schemeClr val="tx1"/>
                          </a:solidFill>
                          <a:effectLst/>
                        </a:rPr>
                        <a:t> </a:t>
                      </a:r>
                      <a:endParaRPr lang="fr-CA" sz="1200" b="1">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49 %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54 %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58 %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03827">
                <a:tc>
                  <a:txBody>
                    <a:bodyPr/>
                    <a:lstStyle/>
                    <a:p>
                      <a:pPr marL="342900" lvl="0" indent="-342900">
                        <a:lnSpc>
                          <a:spcPct val="115000"/>
                        </a:lnSpc>
                        <a:spcAft>
                          <a:spcPts val="0"/>
                        </a:spcAft>
                        <a:buFont typeface="Cambria"/>
                        <a:buChar char="-"/>
                        <a:tabLst>
                          <a:tab pos="228600" algn="l"/>
                          <a:tab pos="449580" algn="l"/>
                        </a:tabLst>
                      </a:pPr>
                      <a:r>
                        <a:rPr lang="fr-CA" sz="1200" b="1" dirty="0">
                          <a:solidFill>
                            <a:schemeClr val="tx1"/>
                          </a:solidFill>
                          <a:effectLst/>
                        </a:rPr>
                        <a:t>Résidents permanents</a:t>
                      </a:r>
                    </a:p>
                    <a:p>
                      <a:pPr marL="457200">
                        <a:lnSpc>
                          <a:spcPct val="115000"/>
                        </a:lnSpc>
                        <a:spcAft>
                          <a:spcPts val="0"/>
                        </a:spcAft>
                        <a:tabLst>
                          <a:tab pos="228600" algn="l"/>
                          <a:tab pos="449580" algn="l"/>
                        </a:tabLst>
                      </a:pPr>
                      <a:r>
                        <a:rPr lang="fr-CA" sz="1200" b="1" dirty="0">
                          <a:solidFill>
                            <a:schemeClr val="tx1"/>
                          </a:solidFill>
                          <a:effectLst/>
                        </a:rPr>
                        <a:t> </a:t>
                      </a:r>
                      <a:endParaRPr lang="fr-CA" sz="1200" b="1" dirty="0">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66 %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57 %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66 %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63177">
                <a:tc>
                  <a:txBody>
                    <a:bodyPr/>
                    <a:lstStyle/>
                    <a:p>
                      <a:pPr>
                        <a:lnSpc>
                          <a:spcPct val="115000"/>
                        </a:lnSpc>
                        <a:spcAft>
                          <a:spcPts val="0"/>
                        </a:spcAft>
                      </a:pPr>
                      <a:r>
                        <a:rPr lang="fr-CA" sz="1200" b="1">
                          <a:solidFill>
                            <a:schemeClr val="tx1"/>
                          </a:solidFill>
                          <a:effectLst/>
                        </a:rPr>
                        <a:t>Revenu d’emploi médian </a:t>
                      </a:r>
                      <a:br>
                        <a:rPr lang="fr-CA" sz="1200" b="1">
                          <a:solidFill>
                            <a:schemeClr val="tx1"/>
                          </a:solidFill>
                          <a:effectLst/>
                        </a:rPr>
                      </a:br>
                      <a:endParaRPr lang="fr-CA" sz="12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dirty="0">
                          <a:solidFill>
                            <a:schemeClr val="tx1"/>
                          </a:solidFill>
                          <a:effectLst/>
                        </a:rPr>
                        <a:t>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dirty="0">
                          <a:solidFill>
                            <a:schemeClr val="tx1"/>
                          </a:solidFill>
                          <a:effectLst/>
                        </a:rPr>
                        <a:t>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03827">
                <a:tc>
                  <a:txBody>
                    <a:bodyPr/>
                    <a:lstStyle/>
                    <a:p>
                      <a:pPr marL="342900" lvl="0" indent="-342900">
                        <a:lnSpc>
                          <a:spcPct val="115000"/>
                        </a:lnSpc>
                        <a:spcAft>
                          <a:spcPts val="0"/>
                        </a:spcAft>
                        <a:buFont typeface="Cambria"/>
                        <a:buChar char="-"/>
                        <a:tabLst>
                          <a:tab pos="228600" algn="l"/>
                          <a:tab pos="449580" algn="l"/>
                        </a:tabLst>
                      </a:pPr>
                      <a:r>
                        <a:rPr lang="fr-CA" sz="1200" b="1">
                          <a:solidFill>
                            <a:schemeClr val="tx1"/>
                          </a:solidFill>
                          <a:effectLst/>
                        </a:rPr>
                        <a:t>Francophones </a:t>
                      </a:r>
                    </a:p>
                    <a:p>
                      <a:pPr marL="457200">
                        <a:lnSpc>
                          <a:spcPct val="115000"/>
                        </a:lnSpc>
                        <a:spcAft>
                          <a:spcPts val="0"/>
                        </a:spcAft>
                        <a:tabLst>
                          <a:tab pos="228600" algn="l"/>
                          <a:tab pos="449580" algn="l"/>
                        </a:tabLst>
                      </a:pPr>
                      <a:r>
                        <a:rPr lang="fr-CA" sz="1200" b="1">
                          <a:solidFill>
                            <a:schemeClr val="tx1"/>
                          </a:solidFill>
                          <a:effectLst/>
                        </a:rPr>
                        <a:t> </a:t>
                      </a:r>
                      <a:endParaRPr lang="fr-CA" sz="1200" b="1">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25 507 $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31 734 $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40 138 $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03827">
                <a:tc>
                  <a:txBody>
                    <a:bodyPr/>
                    <a:lstStyle/>
                    <a:p>
                      <a:pPr marL="342900" lvl="0" indent="-342900">
                        <a:lnSpc>
                          <a:spcPct val="115000"/>
                        </a:lnSpc>
                        <a:spcAft>
                          <a:spcPts val="0"/>
                        </a:spcAft>
                        <a:buFont typeface="Cambria"/>
                        <a:buChar char="-"/>
                        <a:tabLst>
                          <a:tab pos="228600" algn="l"/>
                          <a:tab pos="449580" algn="l"/>
                        </a:tabLst>
                      </a:pPr>
                      <a:r>
                        <a:rPr lang="fr-CA" sz="1200" b="1">
                          <a:solidFill>
                            <a:schemeClr val="tx1"/>
                          </a:solidFill>
                          <a:effectLst/>
                        </a:rPr>
                        <a:t>Résidents permanents </a:t>
                      </a:r>
                    </a:p>
                    <a:p>
                      <a:pPr marL="457200">
                        <a:lnSpc>
                          <a:spcPct val="115000"/>
                        </a:lnSpc>
                        <a:spcAft>
                          <a:spcPts val="0"/>
                        </a:spcAft>
                        <a:tabLst>
                          <a:tab pos="228600" algn="l"/>
                          <a:tab pos="449580" algn="l"/>
                        </a:tabLst>
                      </a:pPr>
                      <a:r>
                        <a:rPr lang="fr-CA" sz="1200" b="1">
                          <a:solidFill>
                            <a:schemeClr val="tx1"/>
                          </a:solidFill>
                          <a:effectLst/>
                        </a:rPr>
                        <a:t> </a:t>
                      </a:r>
                      <a:endParaRPr lang="fr-CA" sz="1200" b="1">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19 946 $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22 037 $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29 980 $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63177">
                <a:tc>
                  <a:txBody>
                    <a:bodyPr/>
                    <a:lstStyle/>
                    <a:p>
                      <a:pPr>
                        <a:lnSpc>
                          <a:spcPct val="115000"/>
                        </a:lnSpc>
                        <a:spcAft>
                          <a:spcPts val="0"/>
                        </a:spcAft>
                      </a:pPr>
                      <a:r>
                        <a:rPr lang="fr-CA" sz="1200" b="1">
                          <a:solidFill>
                            <a:schemeClr val="tx1"/>
                          </a:solidFill>
                          <a:effectLst/>
                        </a:rPr>
                        <a:t>Taux de chômage</a:t>
                      </a:r>
                    </a:p>
                    <a:p>
                      <a:pPr>
                        <a:lnSpc>
                          <a:spcPct val="115000"/>
                        </a:lnSpc>
                        <a:spcAft>
                          <a:spcPts val="0"/>
                        </a:spcAft>
                      </a:pPr>
                      <a:r>
                        <a:rPr lang="fr-CA" sz="1200" b="1">
                          <a:solidFill>
                            <a:schemeClr val="tx1"/>
                          </a:solidFill>
                          <a:effectLst/>
                        </a:rPr>
                        <a:t> </a:t>
                      </a:r>
                      <a:endParaRPr lang="fr-CA" sz="12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a:solidFill>
                            <a:schemeClr val="tx1"/>
                          </a:solidFill>
                          <a:effectLst/>
                        </a:rPr>
                        <a:t>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nSpc>
                          <a:spcPct val="115000"/>
                        </a:lnSpc>
                        <a:spcAft>
                          <a:spcPts val="0"/>
                        </a:spcAft>
                      </a:pPr>
                      <a:r>
                        <a:rPr lang="fr-CA" sz="1400" b="1" dirty="0">
                          <a:solidFill>
                            <a:schemeClr val="tx1"/>
                          </a:solidFill>
                          <a:effectLst/>
                        </a:rPr>
                        <a:t>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0">
                <a:tc>
                  <a:txBody>
                    <a:bodyPr/>
                    <a:lstStyle/>
                    <a:p>
                      <a:pPr marL="342900" lvl="0" indent="-342900">
                        <a:lnSpc>
                          <a:spcPct val="115000"/>
                        </a:lnSpc>
                        <a:spcAft>
                          <a:spcPts val="0"/>
                        </a:spcAft>
                        <a:buFont typeface="Cambria"/>
                        <a:buChar char="-"/>
                        <a:tabLst>
                          <a:tab pos="228600" algn="l"/>
                          <a:tab pos="449580" algn="l"/>
                        </a:tabLst>
                      </a:pPr>
                      <a:r>
                        <a:rPr lang="fr-CA" sz="1200" b="1" dirty="0">
                          <a:solidFill>
                            <a:schemeClr val="tx1"/>
                          </a:solidFill>
                          <a:effectLst/>
                        </a:rPr>
                        <a:t>Francophones</a:t>
                      </a:r>
                    </a:p>
                    <a:p>
                      <a:pPr marL="457200">
                        <a:lnSpc>
                          <a:spcPct val="115000"/>
                        </a:lnSpc>
                        <a:spcAft>
                          <a:spcPts val="0"/>
                        </a:spcAft>
                        <a:tabLst>
                          <a:tab pos="228600" algn="l"/>
                          <a:tab pos="449580" algn="l"/>
                        </a:tabLst>
                      </a:pPr>
                      <a:r>
                        <a:rPr lang="fr-CA" sz="1200" b="1" dirty="0">
                          <a:solidFill>
                            <a:schemeClr val="tx1"/>
                          </a:solidFill>
                          <a:effectLst/>
                        </a:rPr>
                        <a:t> </a:t>
                      </a:r>
                      <a:endParaRPr lang="fr-CA" sz="1200" b="1" dirty="0">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3,8 %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3,2 %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6,1 %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332409">
                <a:tc>
                  <a:txBody>
                    <a:bodyPr/>
                    <a:lstStyle/>
                    <a:p>
                      <a:pPr marL="342900" lvl="0" indent="-342900">
                        <a:lnSpc>
                          <a:spcPct val="115000"/>
                        </a:lnSpc>
                        <a:spcAft>
                          <a:spcPts val="0"/>
                        </a:spcAft>
                        <a:buFont typeface="Cambria"/>
                        <a:buChar char="-"/>
                        <a:tabLst>
                          <a:tab pos="228600" algn="l"/>
                          <a:tab pos="449580" algn="l"/>
                        </a:tabLst>
                      </a:pPr>
                      <a:r>
                        <a:rPr lang="fr-CA" sz="1200" b="1" dirty="0">
                          <a:solidFill>
                            <a:schemeClr val="tx1"/>
                          </a:solidFill>
                          <a:effectLst/>
                        </a:rPr>
                        <a:t>Résidents permanents </a:t>
                      </a:r>
                    </a:p>
                    <a:p>
                      <a:pPr marL="457200">
                        <a:lnSpc>
                          <a:spcPct val="115000"/>
                        </a:lnSpc>
                        <a:spcAft>
                          <a:spcPts val="0"/>
                        </a:spcAft>
                        <a:tabLst>
                          <a:tab pos="228600" algn="l"/>
                          <a:tab pos="449580" algn="l"/>
                        </a:tabLst>
                      </a:pPr>
                      <a:r>
                        <a:rPr lang="fr-CA" sz="1200" b="1" dirty="0">
                          <a:solidFill>
                            <a:schemeClr val="tx1"/>
                          </a:solidFill>
                          <a:effectLst/>
                        </a:rPr>
                        <a:t> </a:t>
                      </a:r>
                      <a:endParaRPr lang="fr-CA" sz="1200" b="1" dirty="0">
                        <a:solidFill>
                          <a:schemeClr val="tx1"/>
                        </a:solidFill>
                        <a:effectLst/>
                        <a:latin typeface="Cambria"/>
                        <a:ea typeface="Times New Roman"/>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a:solidFill>
                            <a:schemeClr val="tx1"/>
                          </a:solidFill>
                          <a:effectLst/>
                        </a:rPr>
                        <a:t>13,3 %</a:t>
                      </a:r>
                      <a:endParaRPr lang="fr-CA" sz="1400" b="1">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10,6 %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a:lnSpc>
                          <a:spcPct val="115000"/>
                        </a:lnSpc>
                        <a:spcAft>
                          <a:spcPts val="0"/>
                        </a:spcAft>
                      </a:pPr>
                      <a:r>
                        <a:rPr lang="fr-CA" sz="1400" b="1" dirty="0">
                          <a:solidFill>
                            <a:schemeClr val="tx1"/>
                          </a:solidFill>
                          <a:effectLst/>
                        </a:rPr>
                        <a:t>11,0 %</a:t>
                      </a:r>
                      <a:endParaRPr lang="fr-CA" sz="1400" b="1" dirty="0">
                        <a:solidFill>
                          <a:schemeClr val="tx1"/>
                        </a:solidFill>
                        <a:effectLst/>
                        <a:latin typeface="Calibri"/>
                        <a:ea typeface="Calibri"/>
                        <a:cs typeface="Times New Roman"/>
                      </a:endParaRPr>
                    </a:p>
                  </a:txBody>
                  <a:tcPr marL="54270" marR="54270" marT="0" marB="0">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1566863" y="2474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 pos="449263" algn="l"/>
              </a:tabLst>
              <a:defRPr>
                <a:solidFill>
                  <a:schemeClr val="tx1"/>
                </a:solidFill>
                <a:latin typeface="Arial" pitchFamily="34" charset="0"/>
                <a:cs typeface="Arial" pitchFamily="34" charset="0"/>
              </a:defRPr>
            </a:lvl1pPr>
            <a:lvl2pPr fontAlgn="base">
              <a:spcBef>
                <a:spcPct val="0"/>
              </a:spcBef>
              <a:spcAft>
                <a:spcPct val="0"/>
              </a:spcAft>
              <a:tabLst>
                <a:tab pos="228600" algn="l"/>
                <a:tab pos="449263" algn="l"/>
              </a:tabLst>
              <a:defRPr>
                <a:solidFill>
                  <a:schemeClr val="tx1"/>
                </a:solidFill>
                <a:latin typeface="Arial" pitchFamily="34" charset="0"/>
                <a:cs typeface="Arial" pitchFamily="34" charset="0"/>
              </a:defRPr>
            </a:lvl2pPr>
            <a:lvl3pPr fontAlgn="base">
              <a:spcBef>
                <a:spcPct val="0"/>
              </a:spcBef>
              <a:spcAft>
                <a:spcPct val="0"/>
              </a:spcAft>
              <a:tabLst>
                <a:tab pos="228600" algn="l"/>
                <a:tab pos="449263" algn="l"/>
              </a:tabLst>
              <a:defRPr>
                <a:solidFill>
                  <a:schemeClr val="tx1"/>
                </a:solidFill>
                <a:latin typeface="Arial" pitchFamily="34" charset="0"/>
                <a:cs typeface="Arial" pitchFamily="34" charset="0"/>
              </a:defRPr>
            </a:lvl3pPr>
            <a:lvl4pPr fontAlgn="base">
              <a:spcBef>
                <a:spcPct val="0"/>
              </a:spcBef>
              <a:spcAft>
                <a:spcPct val="0"/>
              </a:spcAft>
              <a:tabLst>
                <a:tab pos="228600" algn="l"/>
                <a:tab pos="449263" algn="l"/>
              </a:tabLst>
              <a:defRPr>
                <a:solidFill>
                  <a:schemeClr val="tx1"/>
                </a:solidFill>
                <a:latin typeface="Arial" pitchFamily="34" charset="0"/>
                <a:cs typeface="Arial" pitchFamily="34" charset="0"/>
              </a:defRPr>
            </a:lvl4pPr>
            <a:lvl5pPr fontAlgn="base">
              <a:spcBef>
                <a:spcPct val="0"/>
              </a:spcBef>
              <a:spcAft>
                <a:spcPct val="0"/>
              </a:spcAft>
              <a:tabLst>
                <a:tab pos="228600" algn="l"/>
                <a:tab pos="449263" algn="l"/>
              </a:tabLst>
              <a:defRPr>
                <a:solidFill>
                  <a:schemeClr val="tx1"/>
                </a:solidFill>
                <a:latin typeface="Arial" pitchFamily="34" charset="0"/>
                <a:cs typeface="Arial" pitchFamily="34" charset="0"/>
              </a:defRPr>
            </a:lvl5pPr>
            <a:lvl6pPr fontAlgn="base">
              <a:spcBef>
                <a:spcPct val="0"/>
              </a:spcBef>
              <a:spcAft>
                <a:spcPct val="0"/>
              </a:spcAft>
              <a:tabLst>
                <a:tab pos="228600" algn="l"/>
                <a:tab pos="449263" algn="l"/>
              </a:tabLst>
              <a:defRPr>
                <a:solidFill>
                  <a:schemeClr val="tx1"/>
                </a:solidFill>
                <a:latin typeface="Arial" pitchFamily="34" charset="0"/>
                <a:cs typeface="Arial" pitchFamily="34" charset="0"/>
              </a:defRPr>
            </a:lvl6pPr>
            <a:lvl7pPr fontAlgn="base">
              <a:spcBef>
                <a:spcPct val="0"/>
              </a:spcBef>
              <a:spcAft>
                <a:spcPct val="0"/>
              </a:spcAft>
              <a:tabLst>
                <a:tab pos="228600" algn="l"/>
                <a:tab pos="449263" algn="l"/>
              </a:tabLst>
              <a:defRPr>
                <a:solidFill>
                  <a:schemeClr val="tx1"/>
                </a:solidFill>
                <a:latin typeface="Arial" pitchFamily="34" charset="0"/>
                <a:cs typeface="Arial" pitchFamily="34" charset="0"/>
              </a:defRPr>
            </a:lvl7pPr>
            <a:lvl8pPr fontAlgn="base">
              <a:spcBef>
                <a:spcPct val="0"/>
              </a:spcBef>
              <a:spcAft>
                <a:spcPct val="0"/>
              </a:spcAft>
              <a:tabLst>
                <a:tab pos="228600" algn="l"/>
                <a:tab pos="449263" algn="l"/>
              </a:tabLst>
              <a:defRPr>
                <a:solidFill>
                  <a:schemeClr val="tx1"/>
                </a:solidFill>
                <a:latin typeface="Arial" pitchFamily="34" charset="0"/>
                <a:cs typeface="Arial" pitchFamily="34" charset="0"/>
              </a:defRPr>
            </a:lvl8pPr>
            <a:lvl9pPr fontAlgn="base">
              <a:spcBef>
                <a:spcPct val="0"/>
              </a:spcBef>
              <a:spcAft>
                <a:spcPct val="0"/>
              </a:spcAft>
              <a:tabLst>
                <a:tab pos="228600" algn="l"/>
                <a:tab pos="4492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49263"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195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840760" cy="715962"/>
          </a:xfrm>
        </p:spPr>
        <p:txBody>
          <a:bodyPr>
            <a:noAutofit/>
          </a:bodyPr>
          <a:lstStyle/>
          <a:p>
            <a:r>
              <a:rPr lang="en-CA" sz="2600" dirty="0" smtClean="0"/>
              <a:t>A - </a:t>
            </a:r>
            <a:r>
              <a:rPr lang="en-CA" sz="2600" dirty="0" err="1" smtClean="0"/>
              <a:t>Profil</a:t>
            </a:r>
            <a:r>
              <a:rPr lang="en-CA" sz="2600" dirty="0" smtClean="0"/>
              <a:t> des immigrants </a:t>
            </a:r>
            <a:r>
              <a:rPr lang="en-CA" sz="2600" dirty="0" err="1" smtClean="0"/>
              <a:t>francophones</a:t>
            </a:r>
            <a:endParaRPr lang="en-CA" sz="2600" dirty="0"/>
          </a:p>
        </p:txBody>
      </p:sp>
      <p:sp>
        <p:nvSpPr>
          <p:cNvPr id="6" name="Rectangle 5"/>
          <p:cNvSpPr/>
          <p:nvPr/>
        </p:nvSpPr>
        <p:spPr>
          <a:xfrm>
            <a:off x="251520" y="1052736"/>
            <a:ext cx="8496944" cy="769441"/>
          </a:xfrm>
          <a:prstGeom prst="rect">
            <a:avLst/>
          </a:prstGeom>
        </p:spPr>
        <p:txBody>
          <a:bodyPr wrap="square">
            <a:spAutoFit/>
          </a:bodyPr>
          <a:lstStyle/>
          <a:p>
            <a:pPr algn="ct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sp>
        <p:nvSpPr>
          <p:cNvPr id="9" name="Rectangle 2"/>
          <p:cNvSpPr>
            <a:spLocks noChangeArrowheads="1"/>
          </p:cNvSpPr>
          <p:nvPr/>
        </p:nvSpPr>
        <p:spPr bwMode="auto">
          <a:xfrm>
            <a:off x="1566863" y="2474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 pos="449263" algn="l"/>
              </a:tabLst>
              <a:defRPr>
                <a:solidFill>
                  <a:schemeClr val="tx1"/>
                </a:solidFill>
                <a:latin typeface="Arial" pitchFamily="34" charset="0"/>
                <a:cs typeface="Arial" pitchFamily="34" charset="0"/>
              </a:defRPr>
            </a:lvl1pPr>
            <a:lvl2pPr fontAlgn="base">
              <a:spcBef>
                <a:spcPct val="0"/>
              </a:spcBef>
              <a:spcAft>
                <a:spcPct val="0"/>
              </a:spcAft>
              <a:tabLst>
                <a:tab pos="228600" algn="l"/>
                <a:tab pos="449263" algn="l"/>
              </a:tabLst>
              <a:defRPr>
                <a:solidFill>
                  <a:schemeClr val="tx1"/>
                </a:solidFill>
                <a:latin typeface="Arial" pitchFamily="34" charset="0"/>
                <a:cs typeface="Arial" pitchFamily="34" charset="0"/>
              </a:defRPr>
            </a:lvl2pPr>
            <a:lvl3pPr fontAlgn="base">
              <a:spcBef>
                <a:spcPct val="0"/>
              </a:spcBef>
              <a:spcAft>
                <a:spcPct val="0"/>
              </a:spcAft>
              <a:tabLst>
                <a:tab pos="228600" algn="l"/>
                <a:tab pos="449263" algn="l"/>
              </a:tabLst>
              <a:defRPr>
                <a:solidFill>
                  <a:schemeClr val="tx1"/>
                </a:solidFill>
                <a:latin typeface="Arial" pitchFamily="34" charset="0"/>
                <a:cs typeface="Arial" pitchFamily="34" charset="0"/>
              </a:defRPr>
            </a:lvl3pPr>
            <a:lvl4pPr fontAlgn="base">
              <a:spcBef>
                <a:spcPct val="0"/>
              </a:spcBef>
              <a:spcAft>
                <a:spcPct val="0"/>
              </a:spcAft>
              <a:tabLst>
                <a:tab pos="228600" algn="l"/>
                <a:tab pos="449263" algn="l"/>
              </a:tabLst>
              <a:defRPr>
                <a:solidFill>
                  <a:schemeClr val="tx1"/>
                </a:solidFill>
                <a:latin typeface="Arial" pitchFamily="34" charset="0"/>
                <a:cs typeface="Arial" pitchFamily="34" charset="0"/>
              </a:defRPr>
            </a:lvl4pPr>
            <a:lvl5pPr fontAlgn="base">
              <a:spcBef>
                <a:spcPct val="0"/>
              </a:spcBef>
              <a:spcAft>
                <a:spcPct val="0"/>
              </a:spcAft>
              <a:tabLst>
                <a:tab pos="228600" algn="l"/>
                <a:tab pos="449263" algn="l"/>
              </a:tabLst>
              <a:defRPr>
                <a:solidFill>
                  <a:schemeClr val="tx1"/>
                </a:solidFill>
                <a:latin typeface="Arial" pitchFamily="34" charset="0"/>
                <a:cs typeface="Arial" pitchFamily="34" charset="0"/>
              </a:defRPr>
            </a:lvl5pPr>
            <a:lvl6pPr fontAlgn="base">
              <a:spcBef>
                <a:spcPct val="0"/>
              </a:spcBef>
              <a:spcAft>
                <a:spcPct val="0"/>
              </a:spcAft>
              <a:tabLst>
                <a:tab pos="228600" algn="l"/>
                <a:tab pos="449263" algn="l"/>
              </a:tabLst>
              <a:defRPr>
                <a:solidFill>
                  <a:schemeClr val="tx1"/>
                </a:solidFill>
                <a:latin typeface="Arial" pitchFamily="34" charset="0"/>
                <a:cs typeface="Arial" pitchFamily="34" charset="0"/>
              </a:defRPr>
            </a:lvl6pPr>
            <a:lvl7pPr fontAlgn="base">
              <a:spcBef>
                <a:spcPct val="0"/>
              </a:spcBef>
              <a:spcAft>
                <a:spcPct val="0"/>
              </a:spcAft>
              <a:tabLst>
                <a:tab pos="228600" algn="l"/>
                <a:tab pos="449263" algn="l"/>
              </a:tabLst>
              <a:defRPr>
                <a:solidFill>
                  <a:schemeClr val="tx1"/>
                </a:solidFill>
                <a:latin typeface="Arial" pitchFamily="34" charset="0"/>
                <a:cs typeface="Arial" pitchFamily="34" charset="0"/>
              </a:defRPr>
            </a:lvl7pPr>
            <a:lvl8pPr fontAlgn="base">
              <a:spcBef>
                <a:spcPct val="0"/>
              </a:spcBef>
              <a:spcAft>
                <a:spcPct val="0"/>
              </a:spcAft>
              <a:tabLst>
                <a:tab pos="228600" algn="l"/>
                <a:tab pos="449263" algn="l"/>
              </a:tabLst>
              <a:defRPr>
                <a:solidFill>
                  <a:schemeClr val="tx1"/>
                </a:solidFill>
                <a:latin typeface="Arial" pitchFamily="34" charset="0"/>
                <a:cs typeface="Arial" pitchFamily="34" charset="0"/>
              </a:defRPr>
            </a:lvl8pPr>
            <a:lvl9pPr fontAlgn="base">
              <a:spcBef>
                <a:spcPct val="0"/>
              </a:spcBef>
              <a:spcAft>
                <a:spcPct val="0"/>
              </a:spcAft>
              <a:tabLst>
                <a:tab pos="228600" algn="l"/>
                <a:tab pos="4492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49263"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idx="1"/>
          </p:nvPr>
        </p:nvSpPr>
        <p:spPr>
          <a:xfrm>
            <a:off x="613792" y="1628800"/>
            <a:ext cx="7772400" cy="4525963"/>
          </a:xfrm>
        </p:spPr>
        <p:txBody>
          <a:bodyPr/>
          <a:lstStyle/>
          <a:p>
            <a:r>
              <a:rPr lang="fr-CA" dirty="0" smtClean="0">
                <a:latin typeface="+mn-lt"/>
              </a:rPr>
              <a:t>Des </a:t>
            </a:r>
            <a:r>
              <a:rPr lang="fr-CA" dirty="0">
                <a:latin typeface="+mn-lt"/>
              </a:rPr>
              <a:t>données obtenues de IRCC indiquent une </a:t>
            </a:r>
            <a:r>
              <a:rPr lang="fr-CA" b="1" dirty="0">
                <a:latin typeface="+mn-lt"/>
              </a:rPr>
              <a:t>augmentation</a:t>
            </a:r>
            <a:r>
              <a:rPr lang="fr-CA" dirty="0">
                <a:latin typeface="+mn-lt"/>
              </a:rPr>
              <a:t> du nombre d’admissions </a:t>
            </a:r>
            <a:r>
              <a:rPr lang="fr-CA" dirty="0" smtClean="0">
                <a:latin typeface="+mn-lt"/>
              </a:rPr>
              <a:t>de résidents permanents </a:t>
            </a:r>
            <a:r>
              <a:rPr lang="fr-CA" dirty="0">
                <a:latin typeface="+mn-lt"/>
              </a:rPr>
              <a:t>francophones en Saskatchewan au cours des quelques dernières années. </a:t>
            </a:r>
            <a:endParaRPr lang="fr-CA" dirty="0" smtClean="0">
              <a:latin typeface="+mn-lt"/>
            </a:endParaRPr>
          </a:p>
          <a:p>
            <a:pPr marL="0" indent="0">
              <a:buNone/>
            </a:pPr>
            <a:endParaRPr lang="fr-CA" dirty="0" smtClean="0">
              <a:latin typeface="+mn-lt"/>
            </a:endParaRPr>
          </a:p>
          <a:p>
            <a:pPr marL="0" indent="0">
              <a:buNone/>
            </a:pPr>
            <a:r>
              <a:rPr lang="fr-CA" dirty="0" smtClean="0">
                <a:latin typeface="+mn-lt"/>
              </a:rPr>
              <a:t>- 105</a:t>
            </a:r>
            <a:r>
              <a:rPr lang="fr-CA" dirty="0">
                <a:latin typeface="+mn-lt"/>
              </a:rPr>
              <a:t> admissions en </a:t>
            </a:r>
            <a:r>
              <a:rPr lang="fr-CA" dirty="0" smtClean="0">
                <a:latin typeface="+mn-lt"/>
              </a:rPr>
              <a:t>2017</a:t>
            </a:r>
          </a:p>
          <a:p>
            <a:pPr marL="0" indent="0">
              <a:buNone/>
            </a:pPr>
            <a:r>
              <a:rPr lang="fr-CA" dirty="0" smtClean="0">
                <a:latin typeface="+mn-lt"/>
              </a:rPr>
              <a:t>- 110 </a:t>
            </a:r>
            <a:r>
              <a:rPr lang="fr-CA" dirty="0">
                <a:latin typeface="+mn-lt"/>
              </a:rPr>
              <a:t>en </a:t>
            </a:r>
            <a:r>
              <a:rPr lang="fr-CA" dirty="0" smtClean="0">
                <a:latin typeface="+mn-lt"/>
              </a:rPr>
              <a:t>2018</a:t>
            </a:r>
          </a:p>
          <a:p>
            <a:pPr marL="0" indent="0">
              <a:buNone/>
            </a:pPr>
            <a:r>
              <a:rPr lang="fr-CA" dirty="0" smtClean="0">
                <a:latin typeface="+mn-lt"/>
              </a:rPr>
              <a:t>- 145 </a:t>
            </a:r>
            <a:r>
              <a:rPr lang="fr-CA" dirty="0">
                <a:latin typeface="+mn-lt"/>
              </a:rPr>
              <a:t>en </a:t>
            </a:r>
            <a:r>
              <a:rPr lang="fr-CA" dirty="0" smtClean="0">
                <a:latin typeface="+mn-lt"/>
              </a:rPr>
              <a:t>2019</a:t>
            </a:r>
            <a:endParaRPr lang="fr-CA" dirty="0">
              <a:latin typeface="+mn-lt"/>
            </a:endParaRPr>
          </a:p>
        </p:txBody>
      </p:sp>
    </p:spTree>
    <p:extLst>
      <p:ext uri="{BB962C8B-B14F-4D97-AF65-F5344CB8AC3E}">
        <p14:creationId xmlns:p14="http://schemas.microsoft.com/office/powerpoint/2010/main" val="1667852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lstStyle/>
          <a:p>
            <a:r>
              <a:rPr lang="en-CA" dirty="0"/>
              <a:t>B</a:t>
            </a:r>
            <a:r>
              <a:rPr lang="en-CA" dirty="0" smtClean="0"/>
              <a:t> - </a:t>
            </a:r>
            <a:r>
              <a:rPr lang="en-CA" dirty="0" err="1" smtClean="0"/>
              <a:t>Parcours</a:t>
            </a:r>
            <a:r>
              <a:rPr lang="en-CA" dirty="0" smtClean="0"/>
              <a:t> des immigrants </a:t>
            </a:r>
            <a:endParaRPr lang="en-CA" dirty="0"/>
          </a:p>
        </p:txBody>
      </p:sp>
      <p:sp>
        <p:nvSpPr>
          <p:cNvPr id="3" name="Content Placeholder 2"/>
          <p:cNvSpPr>
            <a:spLocks noGrp="1"/>
          </p:cNvSpPr>
          <p:nvPr>
            <p:ph idx="1"/>
          </p:nvPr>
        </p:nvSpPr>
        <p:spPr>
          <a:xfrm>
            <a:off x="914400" y="1600200"/>
            <a:ext cx="7113984" cy="4525963"/>
          </a:xfrm>
        </p:spPr>
        <p:txBody>
          <a:bodyPr>
            <a:normAutofit/>
          </a:bodyPr>
          <a:lstStyle/>
          <a:p>
            <a:pPr marL="0" indent="0">
              <a:buNone/>
            </a:pPr>
            <a:r>
              <a:rPr lang="fr-CA" dirty="0">
                <a:latin typeface="+mn-lt"/>
              </a:rPr>
              <a:t>Les informations recueillies lors du </a:t>
            </a:r>
            <a:r>
              <a:rPr lang="fr-CA" b="1" dirty="0">
                <a:latin typeface="+mn-lt"/>
              </a:rPr>
              <a:t>sondage effectué auprès des immigrants</a:t>
            </a:r>
            <a:r>
              <a:rPr lang="fr-CA" dirty="0">
                <a:latin typeface="+mn-lt"/>
              </a:rPr>
              <a:t> nous ont été particulièrement utiles pour identifier un certain nombre d’éléments propres au </a:t>
            </a:r>
            <a:r>
              <a:rPr lang="fr-CA" b="1" dirty="0">
                <a:latin typeface="+mn-lt"/>
              </a:rPr>
              <a:t>parcours d’intégration </a:t>
            </a:r>
            <a:r>
              <a:rPr lang="fr-CA" dirty="0">
                <a:latin typeface="+mn-lt"/>
              </a:rPr>
              <a:t>des nouveaux arrivants francophones en provenance de l’international en Saskatchewan. </a:t>
            </a:r>
          </a:p>
          <a:p>
            <a:pPr marL="0" indent="0">
              <a:buNone/>
            </a:pPr>
            <a:endParaRPr lang="en-CA" dirty="0"/>
          </a:p>
        </p:txBody>
      </p:sp>
    </p:spTree>
    <p:extLst>
      <p:ext uri="{BB962C8B-B14F-4D97-AF65-F5344CB8AC3E}">
        <p14:creationId xmlns:p14="http://schemas.microsoft.com/office/powerpoint/2010/main" val="3598313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lstStyle/>
          <a:p>
            <a:r>
              <a:rPr lang="en-CA" dirty="0"/>
              <a:t>B</a:t>
            </a:r>
            <a:r>
              <a:rPr lang="en-CA" dirty="0" smtClean="0"/>
              <a:t> - </a:t>
            </a:r>
            <a:r>
              <a:rPr lang="en-CA" dirty="0" err="1" smtClean="0"/>
              <a:t>Parcours</a:t>
            </a:r>
            <a:r>
              <a:rPr lang="en-CA" dirty="0" smtClean="0"/>
              <a:t> des immigrants </a:t>
            </a:r>
            <a:endParaRPr lang="en-CA" dirty="0"/>
          </a:p>
        </p:txBody>
      </p:sp>
      <p:graphicFrame>
        <p:nvGraphicFramePr>
          <p:cNvPr id="4" name="Chart 23"/>
          <p:cNvGraphicFramePr>
            <a:graphicFrameLocks noGrp="1"/>
          </p:cNvGraphicFramePr>
          <p:nvPr>
            <p:ph idx="1"/>
            <p:extLst>
              <p:ext uri="{D42A27DB-BD31-4B8C-83A1-F6EECF244321}">
                <p14:modId xmlns:p14="http://schemas.microsoft.com/office/powerpoint/2010/main" val="196297713"/>
              </p:ext>
            </p:extLst>
          </p:nvPr>
        </p:nvGraphicFramePr>
        <p:xfrm>
          <a:off x="395536" y="1700808"/>
          <a:ext cx="8424936"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1520" y="1124744"/>
            <a:ext cx="8640960" cy="800219"/>
          </a:xfrm>
          <a:prstGeom prst="rect">
            <a:avLst/>
          </a:prstGeom>
        </p:spPr>
        <p:txBody>
          <a:bodyPr wrap="square">
            <a:spAutoFit/>
          </a:bodyPr>
          <a:lstStyle/>
          <a:p>
            <a:pPr algn="ctr"/>
            <a:r>
              <a:rPr lang="fr-CA" sz="2400" b="1" dirty="0" smtClean="0"/>
              <a:t>Communauté d’accueil</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20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 </a:t>
            </a:r>
            <a:endParaRPr lang="en-CA"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fr-CA" b="1" dirty="0">
                <a:latin typeface="Calibri" panose="020F0502020204030204" pitchFamily="34" charset="0"/>
                <a:cs typeface="Calibri" panose="020F0502020204030204" pitchFamily="34" charset="0"/>
              </a:rPr>
              <a:t>Mise en contexte</a:t>
            </a:r>
          </a:p>
          <a:p>
            <a:pPr>
              <a:lnSpc>
                <a:spcPct val="150000"/>
              </a:lnSpc>
            </a:pPr>
            <a:r>
              <a:rPr lang="fr-CA" b="1" dirty="0">
                <a:latin typeface="Calibri" panose="020F0502020204030204" pitchFamily="34" charset="0"/>
                <a:cs typeface="Calibri" panose="020F0502020204030204" pitchFamily="34" charset="0"/>
              </a:rPr>
              <a:t>Mandat</a:t>
            </a:r>
          </a:p>
          <a:p>
            <a:pPr>
              <a:lnSpc>
                <a:spcPct val="150000"/>
              </a:lnSpc>
            </a:pPr>
            <a:r>
              <a:rPr lang="fr-CA" b="1" dirty="0">
                <a:latin typeface="Calibri" panose="020F0502020204030204" pitchFamily="34" charset="0"/>
                <a:cs typeface="Calibri" panose="020F0502020204030204" pitchFamily="34" charset="0"/>
              </a:rPr>
              <a:t>Méthodologie</a:t>
            </a:r>
          </a:p>
          <a:p>
            <a:pPr>
              <a:lnSpc>
                <a:spcPct val="150000"/>
              </a:lnSpc>
            </a:pPr>
            <a:r>
              <a:rPr lang="fr-CA" b="1" dirty="0">
                <a:latin typeface="Calibri" panose="020F0502020204030204" pitchFamily="34" charset="0"/>
                <a:cs typeface="Calibri" panose="020F0502020204030204" pitchFamily="34" charset="0"/>
              </a:rPr>
              <a:t>A - Profil des immigrants francophones en </a:t>
            </a:r>
            <a:r>
              <a:rPr lang="fr-CA" b="1" dirty="0" smtClean="0">
                <a:latin typeface="Calibri" panose="020F0502020204030204" pitchFamily="34" charset="0"/>
                <a:cs typeface="Calibri" panose="020F0502020204030204" pitchFamily="34" charset="0"/>
              </a:rPr>
              <a:t>SK</a:t>
            </a:r>
            <a:endParaRPr lang="fr-CA" b="1" dirty="0">
              <a:latin typeface="Calibri" panose="020F0502020204030204" pitchFamily="34" charset="0"/>
              <a:cs typeface="Calibri" panose="020F0502020204030204" pitchFamily="34" charset="0"/>
            </a:endParaRPr>
          </a:p>
          <a:p>
            <a:pPr>
              <a:lnSpc>
                <a:spcPct val="150000"/>
              </a:lnSpc>
            </a:pPr>
            <a:r>
              <a:rPr lang="fr-CA" b="1" dirty="0">
                <a:latin typeface="Calibri" panose="020F0502020204030204" pitchFamily="34" charset="0"/>
                <a:cs typeface="Calibri" panose="020F0502020204030204" pitchFamily="34" charset="0"/>
              </a:rPr>
              <a:t>B - Parcours des immigrants </a:t>
            </a:r>
            <a:r>
              <a:rPr lang="fr-CA" b="1" dirty="0" smtClean="0">
                <a:latin typeface="Calibri" panose="020F0502020204030204" pitchFamily="34" charset="0"/>
                <a:cs typeface="Calibri" panose="020F0502020204030204" pitchFamily="34" charset="0"/>
              </a:rPr>
              <a:t>francophones </a:t>
            </a:r>
            <a:endParaRPr lang="fr-CA" b="1" dirty="0">
              <a:latin typeface="Calibri" panose="020F0502020204030204" pitchFamily="34" charset="0"/>
              <a:cs typeface="Calibri" panose="020F0502020204030204" pitchFamily="34" charset="0"/>
            </a:endParaRPr>
          </a:p>
          <a:p>
            <a:pPr>
              <a:lnSpc>
                <a:spcPct val="150000"/>
              </a:lnSpc>
            </a:pPr>
            <a:r>
              <a:rPr lang="fr-CA" b="1" dirty="0">
                <a:latin typeface="Calibri" panose="020F0502020204030204" pitchFamily="34" charset="0"/>
                <a:cs typeface="Calibri" panose="020F0502020204030204" pitchFamily="34" charset="0"/>
              </a:rPr>
              <a:t>C - Stratégies et actions des membres </a:t>
            </a:r>
          </a:p>
          <a:p>
            <a:pPr>
              <a:lnSpc>
                <a:spcPct val="150000"/>
              </a:lnSpc>
            </a:pPr>
            <a:r>
              <a:rPr lang="fr-CA" b="1" dirty="0">
                <a:latin typeface="Calibri" panose="020F0502020204030204" pitchFamily="34" charset="0"/>
                <a:cs typeface="Calibri" panose="020F0502020204030204" pitchFamily="34" charset="0"/>
              </a:rPr>
              <a:t>Principaux constats </a:t>
            </a:r>
          </a:p>
          <a:p>
            <a:pPr>
              <a:lnSpc>
                <a:spcPct val="150000"/>
              </a:lnSpc>
            </a:pPr>
            <a:r>
              <a:rPr lang="fr-CA" b="1" dirty="0">
                <a:latin typeface="Calibri" panose="020F0502020204030204" pitchFamily="34" charset="0"/>
                <a:cs typeface="Calibri" panose="020F0502020204030204" pitchFamily="34" charset="0"/>
              </a:rPr>
              <a:t>Pistes de recommandation</a:t>
            </a:r>
          </a:p>
          <a:p>
            <a:pPr marL="0" indent="0">
              <a:buNone/>
            </a:pP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lstStyle/>
          <a:p>
            <a:r>
              <a:rPr lang="en-CA" dirty="0"/>
              <a:t>B</a:t>
            </a:r>
            <a:r>
              <a:rPr lang="en-CA" dirty="0" smtClean="0"/>
              <a:t> - </a:t>
            </a:r>
            <a:r>
              <a:rPr lang="en-CA" dirty="0" err="1" smtClean="0"/>
              <a:t>Parcours</a:t>
            </a:r>
            <a:r>
              <a:rPr lang="en-CA" dirty="0" smtClean="0"/>
              <a:t> des immigrants </a:t>
            </a:r>
            <a:endParaRPr lang="en-CA" dirty="0"/>
          </a:p>
        </p:txBody>
      </p:sp>
      <p:sp>
        <p:nvSpPr>
          <p:cNvPr id="5" name="Rectangle 4"/>
          <p:cNvSpPr/>
          <p:nvPr/>
        </p:nvSpPr>
        <p:spPr>
          <a:xfrm>
            <a:off x="251520" y="1124744"/>
            <a:ext cx="8640960" cy="800219"/>
          </a:xfrm>
          <a:prstGeom prst="rect">
            <a:avLst/>
          </a:prstGeom>
        </p:spPr>
        <p:txBody>
          <a:bodyPr wrap="square">
            <a:spAutoFit/>
          </a:bodyPr>
          <a:lstStyle/>
          <a:p>
            <a:pPr algn="ctr"/>
            <a:r>
              <a:rPr lang="fr-CA" sz="2400" b="1" dirty="0" smtClean="0"/>
              <a:t>Services </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6" name="Chart 24"/>
          <p:cNvGraphicFramePr>
            <a:graphicFrameLocks noGrp="1"/>
          </p:cNvGraphicFramePr>
          <p:nvPr>
            <p:ph idx="1"/>
            <p:extLst>
              <p:ext uri="{D42A27DB-BD31-4B8C-83A1-F6EECF244321}">
                <p14:modId xmlns:p14="http://schemas.microsoft.com/office/powerpoint/2010/main" val="39812143"/>
              </p:ext>
            </p:extLst>
          </p:nvPr>
        </p:nvGraphicFramePr>
        <p:xfrm>
          <a:off x="359532" y="1628800"/>
          <a:ext cx="8424936" cy="5141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630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lstStyle/>
          <a:p>
            <a:r>
              <a:rPr lang="en-CA" dirty="0"/>
              <a:t>B</a:t>
            </a:r>
            <a:r>
              <a:rPr lang="en-CA" dirty="0" smtClean="0"/>
              <a:t> - </a:t>
            </a:r>
            <a:r>
              <a:rPr lang="en-CA" dirty="0" err="1" smtClean="0"/>
              <a:t>Parcours</a:t>
            </a:r>
            <a:r>
              <a:rPr lang="en-CA" dirty="0" smtClean="0"/>
              <a:t> des immigrants </a:t>
            </a:r>
            <a:endParaRPr lang="en-CA" dirty="0"/>
          </a:p>
        </p:txBody>
      </p:sp>
      <p:sp>
        <p:nvSpPr>
          <p:cNvPr id="5" name="Rectangle 4"/>
          <p:cNvSpPr/>
          <p:nvPr/>
        </p:nvSpPr>
        <p:spPr>
          <a:xfrm>
            <a:off x="251520" y="1124744"/>
            <a:ext cx="8640960" cy="800219"/>
          </a:xfrm>
          <a:prstGeom prst="rect">
            <a:avLst/>
          </a:prstGeom>
        </p:spPr>
        <p:txBody>
          <a:bodyPr wrap="square">
            <a:spAutoFit/>
          </a:bodyPr>
          <a:lstStyle/>
          <a:p>
            <a:pPr algn="ctr"/>
            <a:r>
              <a:rPr lang="fr-CA" sz="2400" b="1" dirty="0" smtClean="0"/>
              <a:t>Défis </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7" name="Chart 25"/>
          <p:cNvGraphicFramePr>
            <a:graphicFrameLocks noGrp="1"/>
          </p:cNvGraphicFramePr>
          <p:nvPr>
            <p:ph idx="1"/>
            <p:extLst>
              <p:ext uri="{D42A27DB-BD31-4B8C-83A1-F6EECF244321}">
                <p14:modId xmlns:p14="http://schemas.microsoft.com/office/powerpoint/2010/main" val="939235932"/>
              </p:ext>
            </p:extLst>
          </p:nvPr>
        </p:nvGraphicFramePr>
        <p:xfrm>
          <a:off x="323528" y="1600200"/>
          <a:ext cx="8568952" cy="5069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499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lstStyle/>
          <a:p>
            <a:r>
              <a:rPr lang="en-CA" dirty="0"/>
              <a:t>B</a:t>
            </a:r>
            <a:r>
              <a:rPr lang="en-CA" dirty="0" smtClean="0"/>
              <a:t> - </a:t>
            </a:r>
            <a:r>
              <a:rPr lang="en-CA" dirty="0" err="1" smtClean="0"/>
              <a:t>Parcours</a:t>
            </a:r>
            <a:r>
              <a:rPr lang="en-CA" dirty="0" smtClean="0"/>
              <a:t> des immigrants </a:t>
            </a:r>
            <a:endParaRPr lang="en-CA" dirty="0"/>
          </a:p>
        </p:txBody>
      </p:sp>
      <p:sp>
        <p:nvSpPr>
          <p:cNvPr id="5" name="Rectangle 4"/>
          <p:cNvSpPr/>
          <p:nvPr/>
        </p:nvSpPr>
        <p:spPr>
          <a:xfrm>
            <a:off x="251520" y="1124744"/>
            <a:ext cx="8640960" cy="800219"/>
          </a:xfrm>
          <a:prstGeom prst="rect">
            <a:avLst/>
          </a:prstGeom>
        </p:spPr>
        <p:txBody>
          <a:bodyPr wrap="square">
            <a:spAutoFit/>
          </a:bodyPr>
          <a:lstStyle/>
          <a:p>
            <a:pPr algn="ctr"/>
            <a:r>
              <a:rPr lang="fr-CA" sz="2400" b="1" dirty="0" smtClean="0"/>
              <a:t>Pistes d’amélioration </a:t>
            </a:r>
            <a:r>
              <a:rPr lang="fr-CA" sz="2200" b="1" dirty="0" smtClean="0">
                <a:latin typeface="Calibri" panose="020F0502020204030204" pitchFamily="34" charset="0"/>
                <a:cs typeface="Calibri" panose="020F0502020204030204" pitchFamily="34" charset="0"/>
              </a:rPr>
              <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6" name="Chart 26"/>
          <p:cNvGraphicFramePr>
            <a:graphicFrameLocks noGrp="1"/>
          </p:cNvGraphicFramePr>
          <p:nvPr>
            <p:ph idx="1"/>
            <p:extLst>
              <p:ext uri="{D42A27DB-BD31-4B8C-83A1-F6EECF244321}">
                <p14:modId xmlns:p14="http://schemas.microsoft.com/office/powerpoint/2010/main" val="2968040881"/>
              </p:ext>
            </p:extLst>
          </p:nvPr>
        </p:nvGraphicFramePr>
        <p:xfrm>
          <a:off x="179512" y="1628800"/>
          <a:ext cx="878497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772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normAutofit/>
          </a:bodyPr>
          <a:lstStyle/>
          <a:p>
            <a:r>
              <a:rPr lang="en-CA" sz="2600" dirty="0" smtClean="0"/>
              <a:t>C - </a:t>
            </a:r>
            <a:r>
              <a:rPr lang="en-CA" sz="2600" dirty="0" err="1" smtClean="0"/>
              <a:t>Stratégies</a:t>
            </a:r>
            <a:r>
              <a:rPr lang="en-CA" sz="2600" dirty="0" smtClean="0"/>
              <a:t> et actions des </a:t>
            </a:r>
            <a:r>
              <a:rPr lang="en-CA" sz="2600" dirty="0" err="1" smtClean="0"/>
              <a:t>membres</a:t>
            </a:r>
            <a:endParaRPr lang="en-CA" sz="2600" dirty="0"/>
          </a:p>
        </p:txBody>
      </p:sp>
      <p:sp>
        <p:nvSpPr>
          <p:cNvPr id="3" name="Content Placeholder 2"/>
          <p:cNvSpPr>
            <a:spLocks noGrp="1"/>
          </p:cNvSpPr>
          <p:nvPr>
            <p:ph idx="1"/>
          </p:nvPr>
        </p:nvSpPr>
        <p:spPr>
          <a:xfrm>
            <a:off x="914400" y="1600200"/>
            <a:ext cx="7113984" cy="4525963"/>
          </a:xfrm>
        </p:spPr>
        <p:txBody>
          <a:bodyPr>
            <a:normAutofit/>
          </a:bodyPr>
          <a:lstStyle/>
          <a:p>
            <a:pPr marL="0" indent="0">
              <a:buNone/>
            </a:pPr>
            <a:r>
              <a:rPr lang="fr-CA" dirty="0">
                <a:latin typeface="+mj-lt"/>
              </a:rPr>
              <a:t>Les informations recueillies lors du </a:t>
            </a:r>
            <a:r>
              <a:rPr lang="fr-CA" b="1" dirty="0">
                <a:latin typeface="+mj-lt"/>
              </a:rPr>
              <a:t>sondage mené auprès des membres du RIF-SK </a:t>
            </a:r>
            <a:r>
              <a:rPr lang="fr-CA" dirty="0">
                <a:latin typeface="+mj-lt"/>
              </a:rPr>
              <a:t>nous ont permis d’évaluer, dans une certaine mesure, l’</a:t>
            </a:r>
            <a:r>
              <a:rPr lang="fr-CA" b="1" dirty="0">
                <a:latin typeface="+mj-lt"/>
              </a:rPr>
              <a:t>efficacité des actions</a:t>
            </a:r>
            <a:r>
              <a:rPr lang="fr-CA" dirty="0">
                <a:latin typeface="+mj-lt"/>
              </a:rPr>
              <a:t> menées auprès de la clientèle immigrante francophone, particulièrement auprès des nouveaux arrivants ayant le statut de résident permanent.</a:t>
            </a:r>
          </a:p>
          <a:p>
            <a:pPr marL="0" indent="0">
              <a:buNone/>
            </a:pPr>
            <a:endParaRPr lang="en-CA" dirty="0"/>
          </a:p>
        </p:txBody>
      </p:sp>
    </p:spTree>
    <p:extLst>
      <p:ext uri="{BB962C8B-B14F-4D97-AF65-F5344CB8AC3E}">
        <p14:creationId xmlns:p14="http://schemas.microsoft.com/office/powerpoint/2010/main" val="2536091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normAutofit/>
          </a:bodyPr>
          <a:lstStyle/>
          <a:p>
            <a:r>
              <a:rPr lang="en-CA" sz="2600" dirty="0" smtClean="0"/>
              <a:t>C - </a:t>
            </a:r>
            <a:r>
              <a:rPr lang="en-CA" sz="2600" dirty="0" err="1" smtClean="0"/>
              <a:t>Stratégies</a:t>
            </a:r>
            <a:r>
              <a:rPr lang="en-CA" sz="2600" dirty="0" smtClean="0"/>
              <a:t> et actions des </a:t>
            </a:r>
            <a:r>
              <a:rPr lang="en-CA" sz="2600" dirty="0" err="1" smtClean="0"/>
              <a:t>membres</a:t>
            </a:r>
            <a:r>
              <a:rPr lang="en-CA" sz="2600" dirty="0" smtClean="0"/>
              <a:t> </a:t>
            </a:r>
            <a:endParaRPr lang="en-CA" sz="2600" dirty="0"/>
          </a:p>
        </p:txBody>
      </p:sp>
      <p:sp>
        <p:nvSpPr>
          <p:cNvPr id="4" name="Rectangle 3"/>
          <p:cNvSpPr/>
          <p:nvPr/>
        </p:nvSpPr>
        <p:spPr>
          <a:xfrm>
            <a:off x="251520" y="1124744"/>
            <a:ext cx="8640960" cy="461665"/>
          </a:xfrm>
          <a:prstGeom prst="rect">
            <a:avLst/>
          </a:prstGeom>
        </p:spPr>
        <p:txBody>
          <a:bodyPr wrap="square">
            <a:spAutoFit/>
          </a:bodyPr>
          <a:lstStyle/>
          <a:p>
            <a:pPr algn="ctr"/>
            <a:r>
              <a:rPr lang="fr-CA" sz="2400" b="1" dirty="0" smtClean="0"/>
              <a:t>Clientèle </a:t>
            </a:r>
            <a:endParaRPr lang="fr-CA" sz="2200" b="1" dirty="0">
              <a:latin typeface="Calibri" panose="020F0502020204030204" pitchFamily="34" charset="0"/>
              <a:cs typeface="Calibri" panose="020F0502020204030204" pitchFamily="34" charset="0"/>
            </a:endParaRPr>
          </a:p>
        </p:txBody>
      </p:sp>
      <p:graphicFrame>
        <p:nvGraphicFramePr>
          <p:cNvPr id="5" name="Chart 14"/>
          <p:cNvGraphicFramePr>
            <a:graphicFrameLocks noGrp="1"/>
          </p:cNvGraphicFramePr>
          <p:nvPr>
            <p:ph idx="1"/>
            <p:extLst>
              <p:ext uri="{D42A27DB-BD31-4B8C-83A1-F6EECF244321}">
                <p14:modId xmlns:p14="http://schemas.microsoft.com/office/powerpoint/2010/main" val="3518248444"/>
              </p:ext>
            </p:extLst>
          </p:nvPr>
        </p:nvGraphicFramePr>
        <p:xfrm>
          <a:off x="899592" y="1700808"/>
          <a:ext cx="7772400" cy="420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450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normAutofit/>
          </a:bodyPr>
          <a:lstStyle/>
          <a:p>
            <a:r>
              <a:rPr lang="en-CA" sz="2600" dirty="0" smtClean="0"/>
              <a:t>C - </a:t>
            </a:r>
            <a:r>
              <a:rPr lang="en-CA" sz="2600" dirty="0" err="1" smtClean="0"/>
              <a:t>Stratégies</a:t>
            </a:r>
            <a:r>
              <a:rPr lang="en-CA" sz="2600" dirty="0" smtClean="0"/>
              <a:t> et actions des </a:t>
            </a:r>
            <a:r>
              <a:rPr lang="en-CA" sz="2600" dirty="0" err="1" smtClean="0"/>
              <a:t>membres</a:t>
            </a:r>
            <a:r>
              <a:rPr lang="en-CA" sz="2600" dirty="0" smtClean="0"/>
              <a:t> </a:t>
            </a:r>
            <a:endParaRPr lang="en-CA" sz="2600" dirty="0"/>
          </a:p>
        </p:txBody>
      </p:sp>
      <p:sp>
        <p:nvSpPr>
          <p:cNvPr id="4" name="Rectangle 3"/>
          <p:cNvSpPr/>
          <p:nvPr/>
        </p:nvSpPr>
        <p:spPr>
          <a:xfrm>
            <a:off x="251520" y="1124744"/>
            <a:ext cx="8640960" cy="830997"/>
          </a:xfrm>
          <a:prstGeom prst="rect">
            <a:avLst/>
          </a:prstGeom>
        </p:spPr>
        <p:txBody>
          <a:bodyPr wrap="square">
            <a:spAutoFit/>
          </a:bodyPr>
          <a:lstStyle/>
          <a:p>
            <a:pPr algn="ctr"/>
            <a:r>
              <a:rPr lang="fr-CA" sz="2400" b="1" dirty="0" smtClean="0"/>
              <a:t>Stratégies spécifiques</a:t>
            </a:r>
          </a:p>
          <a:p>
            <a:pPr algn="ctr"/>
            <a:r>
              <a:rPr lang="fr-CA" sz="2400" b="1" dirty="0" smtClean="0"/>
              <a:t> </a:t>
            </a:r>
            <a:endParaRPr lang="fr-CA" sz="2200" b="1" dirty="0">
              <a:latin typeface="Calibri" panose="020F0502020204030204" pitchFamily="34" charset="0"/>
              <a:cs typeface="Calibri" panose="020F0502020204030204" pitchFamily="34" charset="0"/>
            </a:endParaRPr>
          </a:p>
        </p:txBody>
      </p:sp>
      <p:graphicFrame>
        <p:nvGraphicFramePr>
          <p:cNvPr id="6" name="Chart 15"/>
          <p:cNvGraphicFramePr>
            <a:graphicFrameLocks noGrp="1"/>
          </p:cNvGraphicFramePr>
          <p:nvPr>
            <p:ph idx="1"/>
            <p:extLst>
              <p:ext uri="{D42A27DB-BD31-4B8C-83A1-F6EECF244321}">
                <p14:modId xmlns:p14="http://schemas.microsoft.com/office/powerpoint/2010/main" val="2252752899"/>
              </p:ext>
            </p:extLst>
          </p:nvPr>
        </p:nvGraphicFramePr>
        <p:xfrm>
          <a:off x="683568" y="1772816"/>
          <a:ext cx="7920880" cy="2764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46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normAutofit/>
          </a:bodyPr>
          <a:lstStyle/>
          <a:p>
            <a:r>
              <a:rPr lang="en-CA" sz="2600" dirty="0" smtClean="0"/>
              <a:t>C - </a:t>
            </a:r>
            <a:r>
              <a:rPr lang="en-CA" sz="2600" dirty="0" err="1" smtClean="0"/>
              <a:t>Stratégies</a:t>
            </a:r>
            <a:r>
              <a:rPr lang="en-CA" sz="2600" dirty="0" smtClean="0"/>
              <a:t> et actions des </a:t>
            </a:r>
            <a:r>
              <a:rPr lang="en-CA" sz="2600" dirty="0" err="1" smtClean="0"/>
              <a:t>membres</a:t>
            </a:r>
            <a:r>
              <a:rPr lang="en-CA" sz="2600" dirty="0" smtClean="0"/>
              <a:t> </a:t>
            </a:r>
            <a:endParaRPr lang="en-CA" sz="2600" dirty="0"/>
          </a:p>
        </p:txBody>
      </p:sp>
      <p:sp>
        <p:nvSpPr>
          <p:cNvPr id="4" name="Rectangle 3"/>
          <p:cNvSpPr/>
          <p:nvPr/>
        </p:nvSpPr>
        <p:spPr>
          <a:xfrm>
            <a:off x="251520" y="1124743"/>
            <a:ext cx="8640960" cy="830997"/>
          </a:xfrm>
          <a:prstGeom prst="rect">
            <a:avLst/>
          </a:prstGeom>
        </p:spPr>
        <p:txBody>
          <a:bodyPr wrap="square">
            <a:spAutoFit/>
          </a:bodyPr>
          <a:lstStyle/>
          <a:p>
            <a:pPr algn="ctr"/>
            <a:r>
              <a:rPr lang="fr-CA" sz="2400" b="1" dirty="0" smtClean="0"/>
              <a:t>Stratégies spécifiques</a:t>
            </a:r>
          </a:p>
          <a:p>
            <a:pPr algn="ctr"/>
            <a:r>
              <a:rPr lang="fr-CA" sz="2400" b="1" dirty="0" smtClean="0"/>
              <a:t> </a:t>
            </a:r>
            <a:endParaRPr lang="fr-CA" sz="2200" b="1" dirty="0">
              <a:latin typeface="Calibri" panose="020F0502020204030204" pitchFamily="34" charset="0"/>
              <a:cs typeface="Calibri" panose="020F0502020204030204" pitchFamily="34" charset="0"/>
            </a:endParaRPr>
          </a:p>
        </p:txBody>
      </p:sp>
      <p:graphicFrame>
        <p:nvGraphicFramePr>
          <p:cNvPr id="7" name="Chart 3"/>
          <p:cNvGraphicFramePr>
            <a:graphicFrameLocks noGrp="1"/>
          </p:cNvGraphicFramePr>
          <p:nvPr>
            <p:ph idx="1"/>
            <p:extLst>
              <p:ext uri="{D42A27DB-BD31-4B8C-83A1-F6EECF244321}">
                <p14:modId xmlns:p14="http://schemas.microsoft.com/office/powerpoint/2010/main" val="3350439868"/>
              </p:ext>
            </p:extLst>
          </p:nvPr>
        </p:nvGraphicFramePr>
        <p:xfrm>
          <a:off x="611560" y="1700808"/>
          <a:ext cx="7992888"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06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5996880" cy="715962"/>
          </a:xfrm>
        </p:spPr>
        <p:txBody>
          <a:bodyPr>
            <a:normAutofit/>
          </a:bodyPr>
          <a:lstStyle/>
          <a:p>
            <a:r>
              <a:rPr lang="en-CA" sz="2600" dirty="0" smtClean="0"/>
              <a:t>C - </a:t>
            </a:r>
            <a:r>
              <a:rPr lang="en-CA" sz="2600" dirty="0" err="1" smtClean="0"/>
              <a:t>Stratégies</a:t>
            </a:r>
            <a:r>
              <a:rPr lang="en-CA" sz="2600" dirty="0" smtClean="0"/>
              <a:t> et actions des </a:t>
            </a:r>
            <a:r>
              <a:rPr lang="en-CA" sz="2600" dirty="0" err="1" smtClean="0"/>
              <a:t>membres</a:t>
            </a:r>
            <a:r>
              <a:rPr lang="en-CA" sz="2600" dirty="0" smtClean="0"/>
              <a:t> </a:t>
            </a:r>
            <a:endParaRPr lang="en-CA" sz="2600" dirty="0"/>
          </a:p>
        </p:txBody>
      </p:sp>
      <p:sp>
        <p:nvSpPr>
          <p:cNvPr id="4" name="Rectangle 3"/>
          <p:cNvSpPr/>
          <p:nvPr/>
        </p:nvSpPr>
        <p:spPr>
          <a:xfrm>
            <a:off x="251520" y="1124743"/>
            <a:ext cx="8640960" cy="830997"/>
          </a:xfrm>
          <a:prstGeom prst="rect">
            <a:avLst/>
          </a:prstGeom>
        </p:spPr>
        <p:txBody>
          <a:bodyPr wrap="square">
            <a:spAutoFit/>
          </a:bodyPr>
          <a:lstStyle/>
          <a:p>
            <a:pPr algn="ctr"/>
            <a:r>
              <a:rPr lang="fr-CA" sz="2400" b="1" dirty="0" smtClean="0"/>
              <a:t>Atteinte des objectifs</a:t>
            </a:r>
          </a:p>
          <a:p>
            <a:pPr algn="ctr"/>
            <a:r>
              <a:rPr lang="fr-CA" sz="2400" b="1" dirty="0" smtClean="0"/>
              <a:t> </a:t>
            </a:r>
            <a:endParaRPr lang="fr-CA" sz="2200" b="1" dirty="0">
              <a:latin typeface="Calibri" panose="020F0502020204030204" pitchFamily="34" charset="0"/>
              <a:cs typeface="Calibri" panose="020F0502020204030204" pitchFamily="34" charset="0"/>
            </a:endParaRPr>
          </a:p>
        </p:txBody>
      </p:sp>
      <p:graphicFrame>
        <p:nvGraphicFramePr>
          <p:cNvPr id="6" name="Chart 17"/>
          <p:cNvGraphicFramePr>
            <a:graphicFrameLocks noGrp="1"/>
          </p:cNvGraphicFramePr>
          <p:nvPr>
            <p:ph idx="1"/>
            <p:extLst>
              <p:ext uri="{D42A27DB-BD31-4B8C-83A1-F6EECF244321}">
                <p14:modId xmlns:p14="http://schemas.microsoft.com/office/powerpoint/2010/main" val="2584609126"/>
              </p:ext>
            </p:extLst>
          </p:nvPr>
        </p:nvGraphicFramePr>
        <p:xfrm>
          <a:off x="899592" y="1628800"/>
          <a:ext cx="7772400" cy="3957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1928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Principaux</a:t>
            </a:r>
            <a:r>
              <a:rPr lang="en-CA" dirty="0" smtClean="0"/>
              <a:t> </a:t>
            </a:r>
            <a:r>
              <a:rPr lang="en-CA" dirty="0" err="1" smtClean="0"/>
              <a:t>constats</a:t>
            </a:r>
            <a:r>
              <a:rPr lang="en-CA" dirty="0" smtClean="0"/>
              <a:t> </a:t>
            </a:r>
            <a:endParaRPr lang="en-CA" dirty="0"/>
          </a:p>
        </p:txBody>
      </p:sp>
      <p:sp>
        <p:nvSpPr>
          <p:cNvPr id="3" name="Content Placeholder 2"/>
          <p:cNvSpPr>
            <a:spLocks noGrp="1"/>
          </p:cNvSpPr>
          <p:nvPr>
            <p:ph idx="1"/>
          </p:nvPr>
        </p:nvSpPr>
        <p:spPr>
          <a:xfrm>
            <a:off x="179512" y="1052736"/>
            <a:ext cx="8640960" cy="5544616"/>
          </a:xfrm>
        </p:spPr>
        <p:txBody>
          <a:bodyPr>
            <a:normAutofit fontScale="92500" lnSpcReduction="10000"/>
          </a:bodyPr>
          <a:lstStyle/>
          <a:p>
            <a:pPr marL="0" indent="0">
              <a:buNone/>
            </a:pPr>
            <a:r>
              <a:rPr lang="fr-CA" b="1" dirty="0">
                <a:latin typeface="+mn-lt"/>
              </a:rPr>
              <a:t>Profil des immigrants </a:t>
            </a:r>
            <a:r>
              <a:rPr lang="fr-CA" b="1" dirty="0" smtClean="0">
                <a:latin typeface="+mn-lt"/>
              </a:rPr>
              <a:t>francophones</a:t>
            </a:r>
          </a:p>
          <a:p>
            <a:pPr marL="0" indent="0">
              <a:buNone/>
            </a:pPr>
            <a:endParaRPr lang="fr-CA" dirty="0">
              <a:latin typeface="+mn-lt"/>
            </a:endParaRPr>
          </a:p>
          <a:p>
            <a:r>
              <a:rPr lang="fr-CA" sz="2200" dirty="0">
                <a:latin typeface="+mn-lt"/>
              </a:rPr>
              <a:t>1 - Au cours de la décennie 2006-2016, le </a:t>
            </a:r>
            <a:r>
              <a:rPr lang="fr-CA" sz="2200" b="1" dirty="0">
                <a:latin typeface="+mn-lt"/>
              </a:rPr>
              <a:t>nombre de résidents permanents francophones </a:t>
            </a:r>
            <a:r>
              <a:rPr lang="fr-CA" sz="2200" dirty="0">
                <a:latin typeface="+mn-lt"/>
              </a:rPr>
              <a:t>a augmenté en Saskatchewan. Ils étaient 205 en 2006 et 1 075 en 2016. Dans une certaine mesure, ces chiffres démontrent le succès des efforts déployés. La majorité des résidents permanents francophones se trouvent à Regina et à Saskatoon. </a:t>
            </a:r>
            <a:endParaRPr lang="fr-CA" sz="2200" dirty="0" smtClean="0">
              <a:latin typeface="+mn-lt"/>
            </a:endParaRPr>
          </a:p>
          <a:p>
            <a:endParaRPr lang="fr-CA" sz="2200" dirty="0">
              <a:latin typeface="+mn-lt"/>
            </a:endParaRPr>
          </a:p>
          <a:p>
            <a:r>
              <a:rPr lang="fr-CA" sz="2200" dirty="0">
                <a:latin typeface="+mn-lt"/>
              </a:rPr>
              <a:t>2 - La </a:t>
            </a:r>
            <a:r>
              <a:rPr lang="fr-CA" sz="2200" b="1" dirty="0">
                <a:latin typeface="+mn-lt"/>
              </a:rPr>
              <a:t>moyenne d’âge </a:t>
            </a:r>
            <a:r>
              <a:rPr lang="fr-CA" sz="2200" dirty="0">
                <a:latin typeface="+mn-lt"/>
              </a:rPr>
              <a:t>des résidents permanents francophones est </a:t>
            </a:r>
            <a:r>
              <a:rPr lang="fr-CA" sz="2200" dirty="0" smtClean="0">
                <a:latin typeface="+mn-lt"/>
              </a:rPr>
              <a:t>inférieure </a:t>
            </a:r>
            <a:r>
              <a:rPr lang="fr-CA" sz="2200" dirty="0">
                <a:latin typeface="+mn-lt"/>
              </a:rPr>
              <a:t>à celle de l’ensemble des francophones. À titre indicatif, 27 % des résidents permanents sont âgés de 0 à 14 ans en 2016 alors que ce groupe d’âge ne représente que 12 % de l’ensemble des francophones</a:t>
            </a:r>
            <a:r>
              <a:rPr lang="fr-CA" sz="2200" dirty="0" smtClean="0">
                <a:latin typeface="+mn-lt"/>
              </a:rPr>
              <a:t>.</a:t>
            </a:r>
          </a:p>
          <a:p>
            <a:pPr marL="0" indent="0">
              <a:buNone/>
            </a:pPr>
            <a:endParaRPr lang="fr-CA" sz="2200" dirty="0">
              <a:latin typeface="+mn-lt"/>
            </a:endParaRPr>
          </a:p>
          <a:p>
            <a:r>
              <a:rPr lang="fr-CA" sz="2200" dirty="0">
                <a:latin typeface="+mn-lt"/>
              </a:rPr>
              <a:t>3 - Nous observons une augmentation de la </a:t>
            </a:r>
            <a:r>
              <a:rPr lang="fr-CA" sz="2200" b="1" dirty="0">
                <a:latin typeface="+mn-lt"/>
              </a:rPr>
              <a:t>proportion de résidents permanents </a:t>
            </a:r>
            <a:r>
              <a:rPr lang="fr-CA" sz="2200" dirty="0">
                <a:latin typeface="+mn-lt"/>
              </a:rPr>
              <a:t>au sein de la population francophone totale au cours de la période de 2006 à 2016. Exprimée en pourcentage, cette proportion était de 1,3 % en 2006 et de 7,1 % en </a:t>
            </a:r>
            <a:r>
              <a:rPr lang="fr-CA" sz="2200" dirty="0" smtClean="0">
                <a:latin typeface="+mn-lt"/>
              </a:rPr>
              <a:t>2016. (Sans compter ceux ayant obtenu la citoyenneté canadienne.)</a:t>
            </a:r>
            <a:endParaRPr lang="en-CA" sz="2200" dirty="0">
              <a:latin typeface="+mn-lt"/>
            </a:endParaRPr>
          </a:p>
        </p:txBody>
      </p:sp>
    </p:spTree>
    <p:extLst>
      <p:ext uri="{BB962C8B-B14F-4D97-AF65-F5344CB8AC3E}">
        <p14:creationId xmlns:p14="http://schemas.microsoft.com/office/powerpoint/2010/main" val="462132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Principaux</a:t>
            </a:r>
            <a:r>
              <a:rPr lang="en-CA" dirty="0" smtClean="0"/>
              <a:t> </a:t>
            </a:r>
            <a:r>
              <a:rPr lang="en-CA" dirty="0" err="1" smtClean="0"/>
              <a:t>constats</a:t>
            </a:r>
            <a:r>
              <a:rPr lang="en-CA" dirty="0" smtClean="0"/>
              <a:t> </a:t>
            </a:r>
            <a:endParaRPr lang="en-CA" dirty="0"/>
          </a:p>
        </p:txBody>
      </p:sp>
      <p:sp>
        <p:nvSpPr>
          <p:cNvPr id="3" name="Content Placeholder 2"/>
          <p:cNvSpPr>
            <a:spLocks noGrp="1"/>
          </p:cNvSpPr>
          <p:nvPr>
            <p:ph idx="1"/>
          </p:nvPr>
        </p:nvSpPr>
        <p:spPr>
          <a:xfrm>
            <a:off x="179512" y="1052736"/>
            <a:ext cx="8640960" cy="5544616"/>
          </a:xfrm>
        </p:spPr>
        <p:txBody>
          <a:bodyPr>
            <a:normAutofit/>
          </a:bodyPr>
          <a:lstStyle/>
          <a:p>
            <a:pPr marL="0" indent="0">
              <a:buNone/>
            </a:pPr>
            <a:r>
              <a:rPr lang="fr-CA" sz="2200" b="1" dirty="0">
                <a:latin typeface="+mn-lt"/>
              </a:rPr>
              <a:t>Profil des immigrants </a:t>
            </a:r>
            <a:r>
              <a:rPr lang="fr-CA" sz="2200" b="1" dirty="0" smtClean="0">
                <a:latin typeface="+mn-lt"/>
              </a:rPr>
              <a:t>francophones</a:t>
            </a:r>
          </a:p>
          <a:p>
            <a:pPr marL="0" indent="0">
              <a:buNone/>
            </a:pPr>
            <a:endParaRPr lang="fr-CA" sz="2000" dirty="0">
              <a:latin typeface="+mn-lt"/>
            </a:endParaRPr>
          </a:p>
          <a:p>
            <a:r>
              <a:rPr lang="fr-CA" sz="2000" dirty="0" smtClean="0">
                <a:latin typeface="+mn-lt"/>
              </a:rPr>
              <a:t>4 </a:t>
            </a:r>
            <a:r>
              <a:rPr lang="fr-CA" sz="2000" dirty="0">
                <a:latin typeface="+mn-lt"/>
              </a:rPr>
              <a:t>- Nous constatons qu’un plus grand pourcentage de résidents permanents détiennent un </a:t>
            </a:r>
            <a:r>
              <a:rPr lang="fr-CA" sz="2000" b="1" dirty="0">
                <a:latin typeface="+mn-lt"/>
              </a:rPr>
              <a:t>certificat ou diplôme d’études postsecondaires </a:t>
            </a:r>
            <a:r>
              <a:rPr lang="fr-CA" sz="2000" dirty="0">
                <a:latin typeface="+mn-lt"/>
              </a:rPr>
              <a:t>comparativement à la population francophone totale pour la période de 2006 à 2016. À titre indicatif, 66 % des résidents permanents détiennent un certificat ou diplôme d’études postsecondaires en 2016. Ce pourcentage est de 58 % pour l’ensemble des francophones. </a:t>
            </a:r>
            <a:endParaRPr lang="fr-CA" sz="2000" dirty="0" smtClean="0">
              <a:latin typeface="+mn-lt"/>
            </a:endParaRPr>
          </a:p>
          <a:p>
            <a:endParaRPr lang="fr-CA" sz="2000" dirty="0">
              <a:latin typeface="+mn-lt"/>
            </a:endParaRPr>
          </a:p>
          <a:p>
            <a:r>
              <a:rPr lang="fr-CA" sz="2000" dirty="0" smtClean="0">
                <a:latin typeface="+mn-lt"/>
              </a:rPr>
              <a:t> </a:t>
            </a:r>
            <a:r>
              <a:rPr lang="fr-CA" sz="2000" dirty="0">
                <a:latin typeface="+mn-lt"/>
              </a:rPr>
              <a:t>5 - Les données analysées révèlent que le </a:t>
            </a:r>
            <a:r>
              <a:rPr lang="fr-CA" sz="2000" b="1" dirty="0">
                <a:latin typeface="+mn-lt"/>
              </a:rPr>
              <a:t>revenu médian</a:t>
            </a:r>
            <a:r>
              <a:rPr lang="fr-CA" sz="2000" dirty="0">
                <a:latin typeface="+mn-lt"/>
              </a:rPr>
              <a:t> des résidents permanents est inférieur à celui de la population francophone totale pour la période de 2006 à 2016. À titre indicatif, en 2016, le revenu médian des résidents permanents est de 29 980 $ et de 40 138 $ pour l’ensemble des francophones</a:t>
            </a:r>
            <a:r>
              <a:rPr lang="fr-CA" sz="2000" dirty="0" smtClean="0">
                <a:latin typeface="+mn-lt"/>
              </a:rPr>
              <a:t>.</a:t>
            </a:r>
          </a:p>
          <a:p>
            <a:endParaRPr lang="fr-CA" dirty="0"/>
          </a:p>
          <a:p>
            <a:pPr marL="0" indent="0">
              <a:buNone/>
            </a:pPr>
            <a:endParaRPr lang="fr-CA" dirty="0" smtClean="0">
              <a:latin typeface="+mn-lt"/>
            </a:endParaRPr>
          </a:p>
          <a:p>
            <a:endParaRPr lang="fr-CA" dirty="0" smtClean="0">
              <a:latin typeface="+mn-lt"/>
            </a:endParaRPr>
          </a:p>
          <a:p>
            <a:endParaRPr lang="en-CA" dirty="0">
              <a:latin typeface="+mn-lt"/>
            </a:endParaRPr>
          </a:p>
        </p:txBody>
      </p:sp>
    </p:spTree>
    <p:extLst>
      <p:ext uri="{BB962C8B-B14F-4D97-AF65-F5344CB8AC3E}">
        <p14:creationId xmlns:p14="http://schemas.microsoft.com/office/powerpoint/2010/main" val="266606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Mise</a:t>
            </a:r>
            <a:r>
              <a:rPr lang="en-CA" dirty="0" smtClean="0"/>
              <a:t> </a:t>
            </a:r>
            <a:r>
              <a:rPr lang="en-CA" dirty="0" err="1" smtClean="0"/>
              <a:t>en</a:t>
            </a:r>
            <a:r>
              <a:rPr lang="en-CA" dirty="0" smtClean="0"/>
              <a:t> </a:t>
            </a:r>
            <a:r>
              <a:rPr lang="en-CA" dirty="0" err="1" smtClean="0"/>
              <a:t>contexte</a:t>
            </a:r>
            <a:endParaRPr lang="en-CA" dirty="0"/>
          </a:p>
        </p:txBody>
      </p:sp>
      <p:sp>
        <p:nvSpPr>
          <p:cNvPr id="3" name="Content Placeholder 2"/>
          <p:cNvSpPr>
            <a:spLocks noGrp="1"/>
          </p:cNvSpPr>
          <p:nvPr>
            <p:ph idx="1"/>
          </p:nvPr>
        </p:nvSpPr>
        <p:spPr>
          <a:xfrm>
            <a:off x="914400" y="1600200"/>
            <a:ext cx="7906072" cy="4525963"/>
          </a:xfrm>
        </p:spPr>
        <p:txBody>
          <a:bodyPr>
            <a:normAutofit fontScale="92500" lnSpcReduction="10000"/>
          </a:bodyPr>
          <a:lstStyle/>
          <a:p>
            <a:r>
              <a:rPr lang="fr-CA" dirty="0" smtClean="0">
                <a:latin typeface="Calibri" panose="020F0502020204030204" pitchFamily="34" charset="0"/>
                <a:cs typeface="Calibri" panose="020F0502020204030204" pitchFamily="34" charset="0"/>
              </a:rPr>
              <a:t>Le </a:t>
            </a:r>
            <a:r>
              <a:rPr lang="fr-CA" b="1" dirty="0">
                <a:latin typeface="Calibri" panose="020F0502020204030204" pitchFamily="34" charset="0"/>
                <a:cs typeface="Calibri" panose="020F0502020204030204" pitchFamily="34" charset="0"/>
              </a:rPr>
              <a:t>profil sociodémographique </a:t>
            </a:r>
            <a:r>
              <a:rPr lang="fr-CA" dirty="0">
                <a:latin typeface="Calibri" panose="020F0502020204030204" pitchFamily="34" charset="0"/>
                <a:cs typeface="Calibri" panose="020F0502020204030204" pitchFamily="34" charset="0"/>
              </a:rPr>
              <a:t>de la francophonie en Saskatchewan a changé au cours de la dernière décennie.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Pose des enjeux sur le plan de l’accueil, de l’établissement et de l’intégration.</a:t>
            </a:r>
          </a:p>
          <a:p>
            <a:pPr marL="0" indent="0">
              <a:buNone/>
            </a:pPr>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En 2016, on comptait </a:t>
            </a:r>
            <a:r>
              <a:rPr lang="fr-CA" b="1" dirty="0">
                <a:latin typeface="Calibri" panose="020F0502020204030204" pitchFamily="34" charset="0"/>
                <a:cs typeface="Calibri" panose="020F0502020204030204" pitchFamily="34" charset="0"/>
              </a:rPr>
              <a:t>1 075 résidents permanents francophones </a:t>
            </a:r>
            <a:r>
              <a:rPr lang="fr-CA" dirty="0">
                <a:latin typeface="Calibri" panose="020F0502020204030204" pitchFamily="34" charset="0"/>
                <a:cs typeface="Calibri" panose="020F0502020204030204" pitchFamily="34" charset="0"/>
              </a:rPr>
              <a:t>en Saskatchewan :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- 630 sont nés en Afrique</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- 205 en Asie</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- 195 en Europe</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- 45 en Amérique (à l’extérieur du Canada)</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Aucun n’est originaire de l’Océanie</a:t>
            </a:r>
          </a:p>
          <a:p>
            <a:pPr marL="0" indent="0">
              <a:buNone/>
            </a:pPr>
            <a:endParaRPr lang="en-CA" dirty="0"/>
          </a:p>
        </p:txBody>
      </p:sp>
    </p:spTree>
    <p:extLst>
      <p:ext uri="{BB962C8B-B14F-4D97-AF65-F5344CB8AC3E}">
        <p14:creationId xmlns:p14="http://schemas.microsoft.com/office/powerpoint/2010/main" val="1744244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Principaux</a:t>
            </a:r>
            <a:r>
              <a:rPr lang="en-CA" dirty="0" smtClean="0"/>
              <a:t> </a:t>
            </a:r>
            <a:r>
              <a:rPr lang="en-CA" dirty="0" err="1" smtClean="0"/>
              <a:t>constats</a:t>
            </a:r>
            <a:r>
              <a:rPr lang="en-CA" dirty="0" smtClean="0"/>
              <a:t> </a:t>
            </a:r>
            <a:endParaRPr lang="en-CA" dirty="0"/>
          </a:p>
        </p:txBody>
      </p:sp>
      <p:sp>
        <p:nvSpPr>
          <p:cNvPr id="3" name="Content Placeholder 2"/>
          <p:cNvSpPr>
            <a:spLocks noGrp="1"/>
          </p:cNvSpPr>
          <p:nvPr>
            <p:ph idx="1"/>
          </p:nvPr>
        </p:nvSpPr>
        <p:spPr>
          <a:xfrm>
            <a:off x="179512" y="1052736"/>
            <a:ext cx="8640960" cy="5544616"/>
          </a:xfrm>
        </p:spPr>
        <p:txBody>
          <a:bodyPr>
            <a:normAutofit/>
          </a:bodyPr>
          <a:lstStyle/>
          <a:p>
            <a:pPr marL="0" indent="0">
              <a:buNone/>
            </a:pPr>
            <a:r>
              <a:rPr lang="fr-CA" sz="2200" b="1" dirty="0">
                <a:latin typeface="+mn-lt"/>
              </a:rPr>
              <a:t>Profil des immigrants </a:t>
            </a:r>
            <a:r>
              <a:rPr lang="fr-CA" sz="2200" b="1" dirty="0" smtClean="0">
                <a:latin typeface="+mn-lt"/>
              </a:rPr>
              <a:t>francophones</a:t>
            </a:r>
            <a:r>
              <a:rPr lang="fr-CA" b="1" dirty="0" smtClean="0">
                <a:latin typeface="+mn-lt"/>
              </a:rPr>
              <a:t/>
            </a:r>
            <a:br>
              <a:rPr lang="fr-CA" b="1" dirty="0" smtClean="0">
                <a:latin typeface="+mn-lt"/>
              </a:rPr>
            </a:br>
            <a:endParaRPr lang="fr-CA" dirty="0"/>
          </a:p>
          <a:p>
            <a:r>
              <a:rPr lang="fr-CA" sz="2000" dirty="0">
                <a:latin typeface="+mj-lt"/>
              </a:rPr>
              <a:t>6 - Les données obtenues indiquent un plus grand </a:t>
            </a:r>
            <a:r>
              <a:rPr lang="fr-CA" sz="2000" b="1" dirty="0">
                <a:latin typeface="+mj-lt"/>
              </a:rPr>
              <a:t>pourcentage de chômeurs </a:t>
            </a:r>
            <a:r>
              <a:rPr lang="fr-CA" sz="2000" dirty="0">
                <a:latin typeface="+mj-lt"/>
              </a:rPr>
              <a:t>chez les résidents permanents comparativement à la population francophone totale pour la période de 2006 à 2016. À titre indicatif, le pourcentage de chômeurs est de 11,0 % chez les résidents permanents et de 6,1 % pour l’ensemble des francophones en 2016. </a:t>
            </a:r>
            <a:r>
              <a:rPr lang="fr-CA" sz="2000" dirty="0" smtClean="0">
                <a:latin typeface="+mj-lt"/>
              </a:rPr>
              <a:t/>
            </a:r>
            <a:br>
              <a:rPr lang="fr-CA" sz="2000" dirty="0" smtClean="0">
                <a:latin typeface="+mj-lt"/>
              </a:rPr>
            </a:br>
            <a:r>
              <a:rPr lang="fr-CA" sz="2000" dirty="0" smtClean="0">
                <a:latin typeface="+mj-lt"/>
              </a:rPr>
              <a:t/>
            </a:r>
            <a:br>
              <a:rPr lang="fr-CA" sz="2000" dirty="0" smtClean="0">
                <a:latin typeface="+mj-lt"/>
              </a:rPr>
            </a:br>
            <a:r>
              <a:rPr lang="fr-CA" sz="2000" dirty="0" smtClean="0">
                <a:latin typeface="+mj-lt"/>
              </a:rPr>
              <a:t>Ces </a:t>
            </a:r>
            <a:r>
              <a:rPr lang="fr-CA" sz="2000" dirty="0">
                <a:latin typeface="+mj-lt"/>
              </a:rPr>
              <a:t>données, combinées à celles du niveau de scolarité et du revenu d’emploi médian, démontrent des lacunes importantes sur le plan de la reconnaissance des compétences des immigrants francophones et de leur </a:t>
            </a:r>
            <a:r>
              <a:rPr lang="fr-CA" sz="2000" b="1" dirty="0">
                <a:latin typeface="+mj-lt"/>
              </a:rPr>
              <a:t>intégration au marché du travail</a:t>
            </a:r>
            <a:r>
              <a:rPr lang="fr-CA" sz="2000" dirty="0">
                <a:latin typeface="+mj-lt"/>
              </a:rPr>
              <a:t>. </a:t>
            </a:r>
          </a:p>
          <a:p>
            <a:endParaRPr lang="fr-CA" dirty="0" smtClean="0">
              <a:latin typeface="+mn-lt"/>
            </a:endParaRPr>
          </a:p>
          <a:p>
            <a:endParaRPr lang="fr-CA" dirty="0" smtClean="0">
              <a:latin typeface="+mn-lt"/>
            </a:endParaRPr>
          </a:p>
          <a:p>
            <a:endParaRPr lang="en-CA" dirty="0">
              <a:latin typeface="+mn-lt"/>
            </a:endParaRPr>
          </a:p>
        </p:txBody>
      </p:sp>
    </p:spTree>
    <p:extLst>
      <p:ext uri="{BB962C8B-B14F-4D97-AF65-F5344CB8AC3E}">
        <p14:creationId xmlns:p14="http://schemas.microsoft.com/office/powerpoint/2010/main" val="3218203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Principaux</a:t>
            </a:r>
            <a:r>
              <a:rPr lang="en-CA" dirty="0" smtClean="0"/>
              <a:t> </a:t>
            </a:r>
            <a:r>
              <a:rPr lang="en-CA" dirty="0" err="1" smtClean="0"/>
              <a:t>constats</a:t>
            </a:r>
            <a:r>
              <a:rPr lang="en-CA" dirty="0" smtClean="0"/>
              <a:t> </a:t>
            </a:r>
            <a:endParaRPr lang="en-CA" dirty="0"/>
          </a:p>
        </p:txBody>
      </p:sp>
      <p:sp>
        <p:nvSpPr>
          <p:cNvPr id="3" name="Content Placeholder 2"/>
          <p:cNvSpPr>
            <a:spLocks noGrp="1"/>
          </p:cNvSpPr>
          <p:nvPr>
            <p:ph idx="1"/>
          </p:nvPr>
        </p:nvSpPr>
        <p:spPr>
          <a:xfrm>
            <a:off x="179512" y="1052736"/>
            <a:ext cx="8640960" cy="5544616"/>
          </a:xfrm>
        </p:spPr>
        <p:txBody>
          <a:bodyPr>
            <a:normAutofit fontScale="92500" lnSpcReduction="10000"/>
          </a:bodyPr>
          <a:lstStyle/>
          <a:p>
            <a:pPr marL="0" indent="0">
              <a:buNone/>
            </a:pPr>
            <a:r>
              <a:rPr lang="fr-CA" b="1" dirty="0" smtClean="0">
                <a:latin typeface="+mn-lt"/>
              </a:rPr>
              <a:t>Parcours des </a:t>
            </a:r>
            <a:r>
              <a:rPr lang="fr-CA" b="1" dirty="0">
                <a:latin typeface="+mn-lt"/>
              </a:rPr>
              <a:t>immigrants </a:t>
            </a:r>
            <a:r>
              <a:rPr lang="fr-CA" b="1" dirty="0" smtClean="0">
                <a:latin typeface="+mn-lt"/>
              </a:rPr>
              <a:t>francophones</a:t>
            </a:r>
          </a:p>
          <a:p>
            <a:pPr marL="0" indent="0">
              <a:buNone/>
            </a:pPr>
            <a:endParaRPr lang="fr-CA" dirty="0">
              <a:latin typeface="+mn-lt"/>
            </a:endParaRPr>
          </a:p>
          <a:p>
            <a:r>
              <a:rPr lang="fr-CA" sz="2200" dirty="0" smtClean="0">
                <a:latin typeface="+mj-lt"/>
              </a:rPr>
              <a:t>7 </a:t>
            </a:r>
            <a:r>
              <a:rPr lang="fr-CA" sz="2200" dirty="0">
                <a:latin typeface="+mj-lt"/>
              </a:rPr>
              <a:t>- Selon les résultats du sondage rempli par les nouveaux arrivants francophones, ce sont principalement la famille et les amis (53 %) ainsi que les écoles francophones (23 %) qui leur permettent en premier lieu de </a:t>
            </a:r>
            <a:r>
              <a:rPr lang="fr-CA" sz="2200" b="1" dirty="0">
                <a:latin typeface="+mj-lt"/>
              </a:rPr>
              <a:t>découvrir la francophonie </a:t>
            </a:r>
            <a:r>
              <a:rPr lang="fr-CA" sz="2200" dirty="0">
                <a:latin typeface="+mj-lt"/>
              </a:rPr>
              <a:t>en Saskatchewan</a:t>
            </a:r>
            <a:r>
              <a:rPr lang="fr-CA" sz="2200" dirty="0" smtClean="0">
                <a:latin typeface="+mj-lt"/>
              </a:rPr>
              <a:t>.</a:t>
            </a:r>
          </a:p>
          <a:p>
            <a:pPr marL="0" indent="0">
              <a:buNone/>
            </a:pPr>
            <a:r>
              <a:rPr lang="fr-CA" sz="2200" dirty="0" smtClean="0">
                <a:latin typeface="+mj-lt"/>
              </a:rPr>
              <a:t>  </a:t>
            </a:r>
            <a:endParaRPr lang="fr-CA" sz="2200" dirty="0">
              <a:latin typeface="+mj-lt"/>
            </a:endParaRPr>
          </a:p>
          <a:p>
            <a:r>
              <a:rPr lang="fr-CA" sz="2200" dirty="0">
                <a:latin typeface="+mj-lt"/>
              </a:rPr>
              <a:t>8 - Toujours selon le sondage, l’accueil et l’établissement (59 %) ainsi que l’éducation primaire et secondaire (28 %) semblent constituer les </a:t>
            </a:r>
            <a:r>
              <a:rPr lang="fr-CA" sz="2200" b="1" dirty="0">
                <a:latin typeface="+mj-lt"/>
              </a:rPr>
              <a:t>services les plus utiles</a:t>
            </a:r>
            <a:r>
              <a:rPr lang="fr-CA" sz="2200" dirty="0">
                <a:latin typeface="+mj-lt"/>
              </a:rPr>
              <a:t> aux immigrants francophones. Ces données démontrent un certain degré de satisfaction de la clientèle et de succès de ces services.    </a:t>
            </a:r>
            <a:endParaRPr lang="fr-CA" sz="2200" dirty="0" smtClean="0">
              <a:latin typeface="+mj-lt"/>
            </a:endParaRPr>
          </a:p>
          <a:p>
            <a:endParaRPr lang="fr-CA" sz="2200" dirty="0">
              <a:latin typeface="+mj-lt"/>
            </a:endParaRPr>
          </a:p>
          <a:p>
            <a:r>
              <a:rPr lang="fr-CA" sz="2200" dirty="0">
                <a:latin typeface="+mj-lt"/>
              </a:rPr>
              <a:t>9 - Selon les données du sondage, outre les conditions climatiques (44 %), l’intégration au marché du travail (42 %) et la connaissance de la langue anglaise parlée et écrite (32 %) semblent constituer les </a:t>
            </a:r>
            <a:r>
              <a:rPr lang="fr-CA" sz="2200" b="1" dirty="0">
                <a:latin typeface="+mj-lt"/>
              </a:rPr>
              <a:t>défis plus importants </a:t>
            </a:r>
            <a:r>
              <a:rPr lang="fr-CA" sz="2200" dirty="0">
                <a:latin typeface="+mj-lt"/>
              </a:rPr>
              <a:t>pour les immigrants francophones. L’emploi est essentiel pour attirer et retenir des immigrants. </a:t>
            </a:r>
          </a:p>
          <a:p>
            <a:endParaRPr lang="fr-CA" dirty="0" smtClean="0">
              <a:latin typeface="+mn-lt"/>
            </a:endParaRPr>
          </a:p>
        </p:txBody>
      </p:sp>
    </p:spTree>
    <p:extLst>
      <p:ext uri="{BB962C8B-B14F-4D97-AF65-F5344CB8AC3E}">
        <p14:creationId xmlns:p14="http://schemas.microsoft.com/office/powerpoint/2010/main" val="1614452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Principaux</a:t>
            </a:r>
            <a:r>
              <a:rPr lang="en-CA" dirty="0" smtClean="0"/>
              <a:t> </a:t>
            </a:r>
            <a:r>
              <a:rPr lang="en-CA" dirty="0" err="1" smtClean="0"/>
              <a:t>constats</a:t>
            </a:r>
            <a:r>
              <a:rPr lang="en-CA" dirty="0" smtClean="0"/>
              <a:t> </a:t>
            </a:r>
            <a:endParaRPr lang="en-CA" dirty="0"/>
          </a:p>
        </p:txBody>
      </p:sp>
      <p:sp>
        <p:nvSpPr>
          <p:cNvPr id="3" name="Content Placeholder 2"/>
          <p:cNvSpPr>
            <a:spLocks noGrp="1"/>
          </p:cNvSpPr>
          <p:nvPr>
            <p:ph idx="1"/>
          </p:nvPr>
        </p:nvSpPr>
        <p:spPr>
          <a:xfrm>
            <a:off x="179512" y="1052736"/>
            <a:ext cx="8640960" cy="5544616"/>
          </a:xfrm>
        </p:spPr>
        <p:txBody>
          <a:bodyPr>
            <a:normAutofit/>
          </a:bodyPr>
          <a:lstStyle/>
          <a:p>
            <a:pPr marL="0" indent="0">
              <a:buNone/>
            </a:pPr>
            <a:r>
              <a:rPr lang="fr-CA" sz="2200" b="1" dirty="0" smtClean="0">
                <a:latin typeface="+mn-lt"/>
              </a:rPr>
              <a:t>Stratégies et actions des membres</a:t>
            </a:r>
          </a:p>
          <a:p>
            <a:pPr marL="0" indent="0">
              <a:buNone/>
            </a:pPr>
            <a:endParaRPr lang="fr-CA" sz="2000" dirty="0">
              <a:latin typeface="+mn-lt"/>
            </a:endParaRPr>
          </a:p>
          <a:p>
            <a:r>
              <a:rPr lang="fr-CA" sz="2000" dirty="0" smtClean="0">
                <a:latin typeface="+mn-lt"/>
              </a:rPr>
              <a:t>10 - </a:t>
            </a:r>
            <a:r>
              <a:rPr lang="fr-CA" sz="2000" dirty="0">
                <a:latin typeface="+mn-lt"/>
              </a:rPr>
              <a:t>Selon le sondage qu’ont rempli les organismes et établissements  membres du RIF-SK, la </a:t>
            </a:r>
            <a:r>
              <a:rPr lang="fr-CA" sz="2000" b="1" dirty="0">
                <a:latin typeface="+mn-lt"/>
              </a:rPr>
              <a:t>stratégie mise en œuvre </a:t>
            </a:r>
            <a:r>
              <a:rPr lang="fr-CA" sz="2000" dirty="0">
                <a:latin typeface="+mn-lt"/>
              </a:rPr>
              <a:t>auprès des nouveaux arrivants semble reposer principalement sur les relations privilégiées qu’ils entretiennent avec les groupes incorporés (par exemple, groupes communautaires, regroupements d’affaires, etc.) (79 %) et sur les liens personnels qu’ils établissent avec les immigrants (71 </a:t>
            </a:r>
            <a:r>
              <a:rPr lang="fr-CA" sz="2000" dirty="0" smtClean="0">
                <a:latin typeface="+mn-lt"/>
              </a:rPr>
              <a:t>%).</a:t>
            </a:r>
            <a:br>
              <a:rPr lang="fr-CA" sz="2000" dirty="0" smtClean="0">
                <a:latin typeface="+mn-lt"/>
              </a:rPr>
            </a:br>
            <a:endParaRPr lang="fr-CA" sz="2000" dirty="0">
              <a:latin typeface="+mn-lt"/>
            </a:endParaRPr>
          </a:p>
          <a:p>
            <a:r>
              <a:rPr lang="fr-CA" sz="2000" dirty="0">
                <a:latin typeface="+mn-lt"/>
              </a:rPr>
              <a:t>11 - Malgré la mise en œuvre de stratégies ou d’actions spécifiques pour joindre des résidents permanents francophones et répondre à leurs besoins, une grande majorité des membres du RIF-SK ne semblent pas </a:t>
            </a:r>
            <a:r>
              <a:rPr lang="fr-CA" sz="2000" b="1" dirty="0">
                <a:latin typeface="+mn-lt"/>
              </a:rPr>
              <a:t>atteindre pleinement leurs objectifs</a:t>
            </a:r>
            <a:r>
              <a:rPr lang="fr-CA" sz="2000" dirty="0">
                <a:latin typeface="+mn-lt"/>
              </a:rPr>
              <a:t> (86 %), selon les données recueillies lors du sondage. </a:t>
            </a:r>
            <a:r>
              <a:rPr lang="fr-CA" sz="2000" dirty="0" smtClean="0">
                <a:latin typeface="+mj-lt"/>
              </a:rPr>
              <a:t/>
            </a:r>
            <a:br>
              <a:rPr lang="fr-CA" sz="2000" dirty="0" smtClean="0">
                <a:latin typeface="+mj-lt"/>
              </a:rPr>
            </a:br>
            <a:r>
              <a:rPr lang="fr-CA" sz="2000" dirty="0"/>
              <a:t/>
            </a:r>
            <a:br>
              <a:rPr lang="fr-CA" sz="2000" dirty="0"/>
            </a:br>
            <a:endParaRPr lang="fr-CA" sz="2000" dirty="0"/>
          </a:p>
          <a:p>
            <a:endParaRPr lang="fr-CA" dirty="0" smtClean="0">
              <a:latin typeface="+mn-lt"/>
            </a:endParaRPr>
          </a:p>
        </p:txBody>
      </p:sp>
    </p:spTree>
    <p:extLst>
      <p:ext uri="{BB962C8B-B14F-4D97-AF65-F5344CB8AC3E}">
        <p14:creationId xmlns:p14="http://schemas.microsoft.com/office/powerpoint/2010/main" val="2582457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Principaux</a:t>
            </a:r>
            <a:r>
              <a:rPr lang="en-CA" dirty="0" smtClean="0"/>
              <a:t> </a:t>
            </a:r>
            <a:r>
              <a:rPr lang="en-CA" dirty="0" err="1" smtClean="0"/>
              <a:t>constats</a:t>
            </a:r>
            <a:r>
              <a:rPr lang="en-CA" dirty="0" smtClean="0"/>
              <a:t> </a:t>
            </a:r>
            <a:endParaRPr lang="en-CA" dirty="0"/>
          </a:p>
        </p:txBody>
      </p:sp>
      <p:sp>
        <p:nvSpPr>
          <p:cNvPr id="3" name="Content Placeholder 2"/>
          <p:cNvSpPr>
            <a:spLocks noGrp="1"/>
          </p:cNvSpPr>
          <p:nvPr>
            <p:ph idx="1"/>
          </p:nvPr>
        </p:nvSpPr>
        <p:spPr>
          <a:xfrm>
            <a:off x="179512" y="1052736"/>
            <a:ext cx="8640960" cy="5544616"/>
          </a:xfrm>
        </p:spPr>
        <p:txBody>
          <a:bodyPr>
            <a:normAutofit/>
          </a:bodyPr>
          <a:lstStyle/>
          <a:p>
            <a:pPr marL="0" indent="0">
              <a:buNone/>
            </a:pPr>
            <a:r>
              <a:rPr lang="fr-CA" sz="2200" b="1" dirty="0" smtClean="0">
                <a:latin typeface="+mn-lt"/>
              </a:rPr>
              <a:t>Stratégies et actions des membres</a:t>
            </a:r>
          </a:p>
          <a:p>
            <a:pPr marL="0" indent="0">
              <a:buNone/>
            </a:pPr>
            <a:endParaRPr lang="fr-CA" sz="2000" dirty="0">
              <a:latin typeface="+mj-lt"/>
            </a:endParaRPr>
          </a:p>
          <a:p>
            <a:r>
              <a:rPr lang="fr-CA" sz="2000" dirty="0">
                <a:latin typeface="+mj-lt"/>
              </a:rPr>
              <a:t>12 - En raison du nombre grandissant d’immigrants francophones en provenance de l’international au sein de la communauté, la </a:t>
            </a:r>
            <a:r>
              <a:rPr lang="fr-CA" sz="2000" b="1" dirty="0">
                <a:latin typeface="+mj-lt"/>
              </a:rPr>
              <a:t>proportion de cette clientèle </a:t>
            </a:r>
            <a:r>
              <a:rPr lang="fr-CA" sz="2000" dirty="0">
                <a:latin typeface="+mj-lt"/>
              </a:rPr>
              <a:t>ayant des besoins particuliers va inévitablement augmenter au cours des prochaines années. L’offre de services répondant aux besoins de cette clientèle s’avère donc nécessaire afin d’assurer la rétention de ces nouveaux arrivants. </a:t>
            </a:r>
            <a:br>
              <a:rPr lang="fr-CA" sz="2000" dirty="0">
                <a:latin typeface="+mj-lt"/>
              </a:rPr>
            </a:br>
            <a:r>
              <a:rPr lang="fr-CA" sz="2000" dirty="0" smtClean="0">
                <a:latin typeface="+mj-lt"/>
              </a:rPr>
              <a:t/>
            </a:r>
            <a:br>
              <a:rPr lang="fr-CA" sz="2000" dirty="0" smtClean="0">
                <a:latin typeface="+mj-lt"/>
              </a:rPr>
            </a:br>
            <a:r>
              <a:rPr lang="fr-CA" sz="2000" dirty="0" smtClean="0">
                <a:latin typeface="+mj-lt"/>
              </a:rPr>
              <a:t>Enfin</a:t>
            </a:r>
            <a:r>
              <a:rPr lang="fr-CA" sz="2000" dirty="0">
                <a:latin typeface="+mj-lt"/>
              </a:rPr>
              <a:t>, si la tendance se maintient et si les efforts de rétention portent fruit, nous croyons que dans une ou deux </a:t>
            </a:r>
            <a:r>
              <a:rPr lang="fr-CA" sz="2000" dirty="0" smtClean="0">
                <a:latin typeface="+mj-lt"/>
              </a:rPr>
              <a:t>générations, la </a:t>
            </a:r>
            <a:r>
              <a:rPr lang="fr-CA" sz="2000" dirty="0">
                <a:latin typeface="+mj-lt"/>
              </a:rPr>
              <a:t>communauté francophone en Saskatchewan sera majoritairement constituée de </a:t>
            </a:r>
            <a:r>
              <a:rPr lang="fr-CA" sz="2000" b="1" dirty="0">
                <a:latin typeface="+mj-lt"/>
              </a:rPr>
              <a:t>francophones issus de l’immigration</a:t>
            </a:r>
            <a:r>
              <a:rPr lang="fr-CA" sz="2000" dirty="0">
                <a:latin typeface="+mj-lt"/>
              </a:rPr>
              <a:t>. </a:t>
            </a:r>
            <a:r>
              <a:rPr lang="fr-CA" dirty="0"/>
              <a:t/>
            </a:r>
            <a:br>
              <a:rPr lang="fr-CA" dirty="0"/>
            </a:br>
            <a:endParaRPr lang="fr-CA" dirty="0"/>
          </a:p>
          <a:p>
            <a:endParaRPr lang="fr-CA" dirty="0" smtClean="0">
              <a:latin typeface="+mn-lt"/>
            </a:endParaRPr>
          </a:p>
        </p:txBody>
      </p:sp>
    </p:spTree>
    <p:extLst>
      <p:ext uri="{BB962C8B-B14F-4D97-AF65-F5344CB8AC3E}">
        <p14:creationId xmlns:p14="http://schemas.microsoft.com/office/powerpoint/2010/main" val="24410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Pistes</a:t>
            </a:r>
            <a:r>
              <a:rPr lang="en-CA" dirty="0" smtClean="0"/>
              <a:t> de </a:t>
            </a:r>
            <a:r>
              <a:rPr lang="en-CA" dirty="0" err="1" smtClean="0"/>
              <a:t>recommandations</a:t>
            </a:r>
            <a:endParaRPr lang="en-CA" dirty="0"/>
          </a:p>
        </p:txBody>
      </p:sp>
      <p:sp>
        <p:nvSpPr>
          <p:cNvPr id="3" name="Content Placeholder 2"/>
          <p:cNvSpPr>
            <a:spLocks noGrp="1"/>
          </p:cNvSpPr>
          <p:nvPr>
            <p:ph idx="1"/>
          </p:nvPr>
        </p:nvSpPr>
        <p:spPr>
          <a:xfrm>
            <a:off x="467544" y="1268760"/>
            <a:ext cx="8219256" cy="4857403"/>
          </a:xfrm>
        </p:spPr>
        <p:txBody>
          <a:bodyPr>
            <a:normAutofit/>
          </a:bodyPr>
          <a:lstStyle/>
          <a:p>
            <a:pPr marL="0" indent="0">
              <a:buNone/>
            </a:pPr>
            <a:r>
              <a:rPr lang="fr-CA" sz="2000" dirty="0">
                <a:latin typeface="+mj-lt"/>
              </a:rPr>
              <a:t>Le </a:t>
            </a:r>
            <a:r>
              <a:rPr lang="fr-CA" sz="2000" b="1" dirty="0">
                <a:latin typeface="+mj-lt"/>
              </a:rPr>
              <a:t>plan stratégique 2020-2025 </a:t>
            </a:r>
            <a:r>
              <a:rPr lang="fr-CA" sz="2000" dirty="0">
                <a:latin typeface="+mj-lt"/>
              </a:rPr>
              <a:t>du RIF-SK repose sur six axes. Les pistes de recommandation que nous suggérons s’inscrivent dans le cadre de ces axes. </a:t>
            </a:r>
            <a:br>
              <a:rPr lang="fr-CA" sz="2000" dirty="0">
                <a:latin typeface="+mj-lt"/>
              </a:rPr>
            </a:br>
            <a:r>
              <a:rPr lang="fr-CA" sz="2000" dirty="0" smtClean="0">
                <a:latin typeface="+mj-lt"/>
              </a:rPr>
              <a:t/>
            </a:r>
            <a:br>
              <a:rPr lang="fr-CA" sz="2000" dirty="0" smtClean="0">
                <a:latin typeface="+mj-lt"/>
              </a:rPr>
            </a:br>
            <a:r>
              <a:rPr lang="fr-CA" sz="2000" dirty="0" smtClean="0">
                <a:latin typeface="+mj-lt"/>
              </a:rPr>
              <a:t>Elles </a:t>
            </a:r>
            <a:r>
              <a:rPr lang="fr-CA" sz="2000" dirty="0">
                <a:latin typeface="+mj-lt"/>
              </a:rPr>
              <a:t>permettront d’améliorer la planification stratégique du RIF-SK ainsi que  bonifier les stratégies et les actions des organismes et établissements membres auprès </a:t>
            </a:r>
            <a:r>
              <a:rPr lang="fr-CA" sz="2000" dirty="0" smtClean="0">
                <a:latin typeface="+mj-lt"/>
              </a:rPr>
              <a:t>des nouveaux arrivants. </a:t>
            </a:r>
          </a:p>
          <a:p>
            <a:pPr marL="0" indent="0">
              <a:buNone/>
            </a:pPr>
            <a:endParaRPr lang="fr-CA" sz="2000" dirty="0">
              <a:latin typeface="+mj-lt"/>
            </a:endParaRPr>
          </a:p>
          <a:p>
            <a:r>
              <a:rPr lang="fr-CA" sz="2000" dirty="0" smtClean="0">
                <a:latin typeface="+mj-lt"/>
              </a:rPr>
              <a:t>Axe</a:t>
            </a:r>
            <a:r>
              <a:rPr lang="fr-CA" sz="2000" dirty="0">
                <a:latin typeface="+mj-lt"/>
              </a:rPr>
              <a:t> 1 - Concertation et collaboration</a:t>
            </a:r>
          </a:p>
          <a:p>
            <a:r>
              <a:rPr lang="fr-CA" sz="2000" dirty="0">
                <a:latin typeface="+mj-lt"/>
              </a:rPr>
              <a:t>Axe 2 - Connaissance des besoins, lacunes et atouts </a:t>
            </a:r>
          </a:p>
          <a:p>
            <a:r>
              <a:rPr lang="fr-CA" sz="2000" dirty="0">
                <a:latin typeface="+mj-lt"/>
              </a:rPr>
              <a:t>Axe 3 - Planification conjointe et évaluation </a:t>
            </a:r>
          </a:p>
          <a:p>
            <a:r>
              <a:rPr lang="fr-CA" sz="2000" dirty="0">
                <a:latin typeface="+mj-lt"/>
              </a:rPr>
              <a:t>Axe 4 - Promotion, sensibilisation et mobilisation </a:t>
            </a:r>
          </a:p>
          <a:p>
            <a:r>
              <a:rPr lang="fr-CA" sz="2000" dirty="0">
                <a:latin typeface="+mj-lt"/>
              </a:rPr>
              <a:t>Axe 5 - Continuum des services</a:t>
            </a:r>
          </a:p>
          <a:p>
            <a:r>
              <a:rPr lang="fr-CA" sz="2000" dirty="0">
                <a:latin typeface="+mj-lt"/>
              </a:rPr>
              <a:t>Axe 6 - Intégration socioculturelle des immigrants</a:t>
            </a:r>
          </a:p>
          <a:p>
            <a:pPr marL="0" indent="0">
              <a:buNone/>
            </a:pPr>
            <a:endParaRPr lang="en-CA" dirty="0"/>
          </a:p>
        </p:txBody>
      </p:sp>
    </p:spTree>
    <p:extLst>
      <p:ext uri="{BB962C8B-B14F-4D97-AF65-F5344CB8AC3E}">
        <p14:creationId xmlns:p14="http://schemas.microsoft.com/office/powerpoint/2010/main" val="548487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Pistes</a:t>
            </a:r>
            <a:r>
              <a:rPr lang="en-CA" dirty="0" smtClean="0"/>
              <a:t> de </a:t>
            </a:r>
            <a:r>
              <a:rPr lang="en-CA" dirty="0" err="1" smtClean="0"/>
              <a:t>recommandations</a:t>
            </a:r>
            <a:endParaRPr lang="en-CA" dirty="0"/>
          </a:p>
        </p:txBody>
      </p:sp>
      <p:sp>
        <p:nvSpPr>
          <p:cNvPr id="3" name="Content Placeholder 2"/>
          <p:cNvSpPr>
            <a:spLocks noGrp="1"/>
          </p:cNvSpPr>
          <p:nvPr>
            <p:ph idx="1"/>
          </p:nvPr>
        </p:nvSpPr>
        <p:spPr>
          <a:xfrm>
            <a:off x="611560" y="1268760"/>
            <a:ext cx="8075240" cy="4857403"/>
          </a:xfrm>
        </p:spPr>
        <p:txBody>
          <a:bodyPr>
            <a:noAutofit/>
          </a:bodyPr>
          <a:lstStyle/>
          <a:p>
            <a:pPr marL="0" indent="0">
              <a:buNone/>
            </a:pPr>
            <a:r>
              <a:rPr lang="fr-CA" sz="2000" b="1" dirty="0">
                <a:latin typeface="+mj-lt"/>
              </a:rPr>
              <a:t>Axe 1 - Concertation et collaboration</a:t>
            </a:r>
            <a:endParaRPr lang="fr-CA" sz="2000" dirty="0">
              <a:latin typeface="+mj-lt"/>
            </a:endParaRPr>
          </a:p>
          <a:p>
            <a:endParaRPr lang="fr-CA" sz="2000" dirty="0">
              <a:latin typeface="+mj-lt"/>
            </a:endParaRPr>
          </a:p>
          <a:p>
            <a:pPr lvl="0"/>
            <a:r>
              <a:rPr lang="fr-CA" sz="2000" dirty="0">
                <a:latin typeface="+mj-lt"/>
              </a:rPr>
              <a:t>Poursuivre la concertation entre les organismes </a:t>
            </a:r>
            <a:r>
              <a:rPr lang="fr-CA" sz="2000" dirty="0" err="1">
                <a:latin typeface="+mj-lt"/>
              </a:rPr>
              <a:t>fransaskois</a:t>
            </a:r>
            <a:r>
              <a:rPr lang="fr-CA" sz="2000" dirty="0">
                <a:latin typeface="+mj-lt"/>
              </a:rPr>
              <a:t> et intensifier les collaborations entre les différents acteurs de la communauté. </a:t>
            </a:r>
          </a:p>
          <a:p>
            <a:endParaRPr lang="fr-CA" sz="2000" dirty="0">
              <a:latin typeface="+mj-lt"/>
            </a:endParaRPr>
          </a:p>
          <a:p>
            <a:pPr lvl="0"/>
            <a:r>
              <a:rPr lang="fr-CA" sz="2000" dirty="0">
                <a:latin typeface="+mj-lt"/>
              </a:rPr>
              <a:t>Favoriser une plus grande collaboration entre les organismes francophones et anglophones afin de faciliter l’intégration des nouveaux arrivants francophones en provenance de l’international</a:t>
            </a:r>
            <a:r>
              <a:rPr lang="fr-CA" sz="2000" dirty="0" smtClean="0">
                <a:latin typeface="+mj-lt"/>
              </a:rPr>
              <a:t>.</a:t>
            </a:r>
          </a:p>
          <a:p>
            <a:pPr lvl="0"/>
            <a:endParaRPr lang="fr-CA" sz="2000" dirty="0">
              <a:latin typeface="+mj-lt"/>
            </a:endParaRPr>
          </a:p>
          <a:p>
            <a:pPr marL="0" indent="0">
              <a:buNone/>
            </a:pPr>
            <a:r>
              <a:rPr lang="fr-CA" sz="2000" b="1" dirty="0">
                <a:latin typeface="+mj-lt"/>
              </a:rPr>
              <a:t>Axe 2 - Connaissance des besoins, lacunes et atouts </a:t>
            </a:r>
            <a:endParaRPr lang="fr-CA" sz="2000" b="1" dirty="0" smtClean="0">
              <a:latin typeface="+mj-lt"/>
            </a:endParaRPr>
          </a:p>
          <a:p>
            <a:pPr marL="0" indent="0">
              <a:buNone/>
            </a:pPr>
            <a:endParaRPr lang="fr-CA" sz="2000" dirty="0">
              <a:latin typeface="+mj-lt"/>
            </a:endParaRPr>
          </a:p>
          <a:p>
            <a:pPr lvl="0"/>
            <a:r>
              <a:rPr lang="fr-CA" sz="2000" dirty="0">
                <a:latin typeface="+mj-lt"/>
              </a:rPr>
              <a:t>Consulter, de façon régulière et systématique, les immigrants francophones et les communautés d’accueil afin de connaître leurs besoins.</a:t>
            </a:r>
          </a:p>
        </p:txBody>
      </p:sp>
    </p:spTree>
    <p:extLst>
      <p:ext uri="{BB962C8B-B14F-4D97-AF65-F5344CB8AC3E}">
        <p14:creationId xmlns:p14="http://schemas.microsoft.com/office/powerpoint/2010/main" val="276873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Pistes</a:t>
            </a:r>
            <a:r>
              <a:rPr lang="en-CA" dirty="0" smtClean="0"/>
              <a:t> de </a:t>
            </a:r>
            <a:r>
              <a:rPr lang="en-CA" dirty="0" err="1" smtClean="0"/>
              <a:t>recommandations</a:t>
            </a:r>
            <a:endParaRPr lang="en-CA" dirty="0"/>
          </a:p>
        </p:txBody>
      </p:sp>
      <p:sp>
        <p:nvSpPr>
          <p:cNvPr id="3" name="Content Placeholder 2"/>
          <p:cNvSpPr>
            <a:spLocks noGrp="1"/>
          </p:cNvSpPr>
          <p:nvPr>
            <p:ph idx="1"/>
          </p:nvPr>
        </p:nvSpPr>
        <p:spPr>
          <a:xfrm>
            <a:off x="539552" y="1268760"/>
            <a:ext cx="8132440" cy="4857403"/>
          </a:xfrm>
        </p:spPr>
        <p:txBody>
          <a:bodyPr>
            <a:noAutofit/>
          </a:bodyPr>
          <a:lstStyle/>
          <a:p>
            <a:pPr lvl="0"/>
            <a:r>
              <a:rPr lang="fr-CA" sz="2000" dirty="0">
                <a:latin typeface="+mj-lt"/>
              </a:rPr>
              <a:t>Réaliser une recension des modes de consultation utilisés par les membres auprès des immigrants francophones et évaluer leur efficacité. </a:t>
            </a:r>
          </a:p>
          <a:p>
            <a:endParaRPr lang="fr-CA" sz="2000" dirty="0">
              <a:latin typeface="+mj-lt"/>
            </a:endParaRPr>
          </a:p>
          <a:p>
            <a:pPr lvl="0"/>
            <a:r>
              <a:rPr lang="fr-CA" sz="2000" dirty="0">
                <a:latin typeface="+mj-lt"/>
              </a:rPr>
              <a:t>Établir le profil de compétences des immigrants francophones et favoriser la mise à niveau de ces compétences, notamment sur le plan du bilinguisme. </a:t>
            </a:r>
          </a:p>
          <a:p>
            <a:endParaRPr lang="fr-CA" sz="2000" dirty="0">
              <a:latin typeface="+mj-lt"/>
            </a:endParaRPr>
          </a:p>
          <a:p>
            <a:pPr lvl="0"/>
            <a:r>
              <a:rPr lang="fr-CA" sz="2000" dirty="0">
                <a:latin typeface="+mj-lt"/>
              </a:rPr>
              <a:t>Faire connaître davantage les compétences des immigrants francophones aux employeurs, notamment dans les secteurs économiques affichant des pénuries de main-d’œuvre. </a:t>
            </a:r>
          </a:p>
          <a:p>
            <a:pPr marL="0" indent="0">
              <a:buNone/>
            </a:pPr>
            <a:endParaRPr lang="fr-CA" sz="2000" dirty="0">
              <a:latin typeface="+mj-lt"/>
            </a:endParaRPr>
          </a:p>
          <a:p>
            <a:pPr lvl="0"/>
            <a:r>
              <a:rPr lang="fr-CA" sz="2000" dirty="0">
                <a:latin typeface="+mj-lt"/>
              </a:rPr>
              <a:t>Favoriser la reconversion économique des immigrants francophones afin de faciliter leur intégration au marché du travail. </a:t>
            </a:r>
          </a:p>
          <a:p>
            <a:pPr marL="0" indent="0">
              <a:buNone/>
            </a:pPr>
            <a:endParaRPr lang="fr-CA" sz="2000" dirty="0">
              <a:latin typeface="+mj-lt"/>
            </a:endParaRPr>
          </a:p>
        </p:txBody>
      </p:sp>
    </p:spTree>
    <p:extLst>
      <p:ext uri="{BB962C8B-B14F-4D97-AF65-F5344CB8AC3E}">
        <p14:creationId xmlns:p14="http://schemas.microsoft.com/office/powerpoint/2010/main" val="1101850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Pistes</a:t>
            </a:r>
            <a:r>
              <a:rPr lang="en-CA" dirty="0" smtClean="0"/>
              <a:t> de </a:t>
            </a:r>
            <a:r>
              <a:rPr lang="en-CA" dirty="0" err="1" smtClean="0"/>
              <a:t>recommandations</a:t>
            </a:r>
            <a:endParaRPr lang="en-CA" dirty="0"/>
          </a:p>
        </p:txBody>
      </p:sp>
      <p:sp>
        <p:nvSpPr>
          <p:cNvPr id="3" name="Content Placeholder 2"/>
          <p:cNvSpPr>
            <a:spLocks noGrp="1"/>
          </p:cNvSpPr>
          <p:nvPr>
            <p:ph idx="1"/>
          </p:nvPr>
        </p:nvSpPr>
        <p:spPr>
          <a:xfrm>
            <a:off x="539552" y="1268760"/>
            <a:ext cx="8132440" cy="4857403"/>
          </a:xfrm>
        </p:spPr>
        <p:txBody>
          <a:bodyPr>
            <a:noAutofit/>
          </a:bodyPr>
          <a:lstStyle/>
          <a:p>
            <a:pPr marL="0" indent="0">
              <a:buNone/>
            </a:pPr>
            <a:r>
              <a:rPr lang="fr-CA" sz="2000" b="1" dirty="0">
                <a:latin typeface="+mj-lt"/>
              </a:rPr>
              <a:t>Axe 3 - Planification conjointe et évaluation </a:t>
            </a:r>
            <a:endParaRPr lang="fr-CA" sz="2000" b="1" dirty="0" smtClean="0">
              <a:latin typeface="+mj-lt"/>
            </a:endParaRPr>
          </a:p>
          <a:p>
            <a:pPr marL="0" indent="0">
              <a:buNone/>
            </a:pPr>
            <a:endParaRPr lang="fr-CA" sz="2000" dirty="0">
              <a:latin typeface="+mj-lt"/>
            </a:endParaRPr>
          </a:p>
          <a:p>
            <a:pPr lvl="0"/>
            <a:r>
              <a:rPr lang="fr-CA" sz="2000" dirty="0">
                <a:latin typeface="+mj-lt"/>
              </a:rPr>
              <a:t>Sensibiliser les membres, quel que soit leur secteur d’activité, à l’importance de prendre en considération l’intégration socio-économique des immigrants francophones dans leurs plans d’action.</a:t>
            </a:r>
          </a:p>
          <a:p>
            <a:endParaRPr lang="fr-CA" sz="2000" dirty="0">
              <a:latin typeface="+mj-lt"/>
            </a:endParaRPr>
          </a:p>
          <a:p>
            <a:pPr lvl="0"/>
            <a:r>
              <a:rPr lang="fr-CA" sz="2000" dirty="0">
                <a:latin typeface="+mj-lt"/>
              </a:rPr>
              <a:t>Évaluer régulièrement les résultats des actions menées par les membres auprès de la clientèle immigrante et ajuster les stratégies et les actions au besoin. </a:t>
            </a:r>
          </a:p>
          <a:p>
            <a:pPr marL="0" indent="0">
              <a:buNone/>
            </a:pPr>
            <a:endParaRPr lang="fr-CA" sz="2000" b="1" dirty="0" smtClean="0">
              <a:latin typeface="+mj-lt"/>
            </a:endParaRPr>
          </a:p>
          <a:p>
            <a:pPr marL="0" indent="0">
              <a:buNone/>
            </a:pPr>
            <a:r>
              <a:rPr lang="fr-CA" sz="2000" b="1" dirty="0" smtClean="0">
                <a:latin typeface="+mj-lt"/>
              </a:rPr>
              <a:t>Axe</a:t>
            </a:r>
            <a:r>
              <a:rPr lang="fr-CA" sz="2000" b="1" dirty="0">
                <a:latin typeface="+mj-lt"/>
              </a:rPr>
              <a:t> 4 - Promotion, sensibilisation et </a:t>
            </a:r>
            <a:r>
              <a:rPr lang="fr-CA" sz="2000" b="1" dirty="0" smtClean="0">
                <a:latin typeface="+mj-lt"/>
              </a:rPr>
              <a:t>mobilisation</a:t>
            </a:r>
          </a:p>
          <a:p>
            <a:pPr marL="0" indent="0">
              <a:buNone/>
            </a:pPr>
            <a:r>
              <a:rPr lang="fr-CA" sz="2000" b="1" dirty="0" smtClean="0">
                <a:latin typeface="+mj-lt"/>
              </a:rPr>
              <a:t> </a:t>
            </a:r>
            <a:endParaRPr lang="fr-CA" sz="2000" dirty="0">
              <a:latin typeface="+mj-lt"/>
            </a:endParaRPr>
          </a:p>
          <a:p>
            <a:pPr lvl="0"/>
            <a:r>
              <a:rPr lang="fr-CA" sz="2000" dirty="0">
                <a:latin typeface="+mj-lt"/>
              </a:rPr>
              <a:t>Mettre en œuvre prioritairement les stratégies et les actions favorisant l’intégration socio-économique des immigrants francophones.</a:t>
            </a:r>
          </a:p>
          <a:p>
            <a:pPr marL="0" indent="0">
              <a:buNone/>
            </a:pPr>
            <a:endParaRPr lang="fr-CA" sz="2000" dirty="0">
              <a:latin typeface="+mj-lt"/>
            </a:endParaRPr>
          </a:p>
        </p:txBody>
      </p:sp>
    </p:spTree>
    <p:extLst>
      <p:ext uri="{BB962C8B-B14F-4D97-AF65-F5344CB8AC3E}">
        <p14:creationId xmlns:p14="http://schemas.microsoft.com/office/powerpoint/2010/main" val="3783774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Pistes</a:t>
            </a:r>
            <a:r>
              <a:rPr lang="en-CA" dirty="0" smtClean="0"/>
              <a:t> de </a:t>
            </a:r>
            <a:r>
              <a:rPr lang="en-CA" dirty="0" err="1" smtClean="0"/>
              <a:t>recommandations</a:t>
            </a:r>
            <a:endParaRPr lang="en-CA" dirty="0"/>
          </a:p>
        </p:txBody>
      </p:sp>
      <p:sp>
        <p:nvSpPr>
          <p:cNvPr id="3" name="Content Placeholder 2"/>
          <p:cNvSpPr>
            <a:spLocks noGrp="1"/>
          </p:cNvSpPr>
          <p:nvPr>
            <p:ph idx="1"/>
          </p:nvPr>
        </p:nvSpPr>
        <p:spPr>
          <a:xfrm>
            <a:off x="467544" y="1196752"/>
            <a:ext cx="8204448" cy="4785395"/>
          </a:xfrm>
        </p:spPr>
        <p:txBody>
          <a:bodyPr>
            <a:noAutofit/>
          </a:bodyPr>
          <a:lstStyle/>
          <a:p>
            <a:pPr marL="0" indent="0">
              <a:buNone/>
            </a:pPr>
            <a:r>
              <a:rPr lang="fr-CA" sz="2000" b="1" dirty="0">
                <a:latin typeface="+mj-lt"/>
              </a:rPr>
              <a:t>Axe 5 - Continuum des </a:t>
            </a:r>
            <a:r>
              <a:rPr lang="fr-CA" sz="2000" b="1" dirty="0" smtClean="0">
                <a:latin typeface="+mj-lt"/>
              </a:rPr>
              <a:t>services</a:t>
            </a:r>
          </a:p>
          <a:p>
            <a:pPr marL="0" indent="0">
              <a:buNone/>
            </a:pPr>
            <a:endParaRPr lang="fr-CA" sz="2000" dirty="0">
              <a:latin typeface="+mj-lt"/>
            </a:endParaRPr>
          </a:p>
          <a:p>
            <a:pPr lvl="0"/>
            <a:r>
              <a:rPr lang="fr-CA" sz="2000" dirty="0">
                <a:latin typeface="+mj-lt"/>
              </a:rPr>
              <a:t>Augmenter la visibilité des services en français auprès des nouveaux arrivants francophones en provenance de l’international. </a:t>
            </a:r>
          </a:p>
          <a:p>
            <a:endParaRPr lang="fr-CA" sz="1600" dirty="0">
              <a:latin typeface="+mj-lt"/>
            </a:endParaRPr>
          </a:p>
          <a:p>
            <a:pPr lvl="0"/>
            <a:r>
              <a:rPr lang="fr-CA" sz="2000" dirty="0">
                <a:latin typeface="+mj-lt"/>
              </a:rPr>
              <a:t>Favoriser l’accès à la formation liée à l’intégration des immigrants francophones.  </a:t>
            </a:r>
          </a:p>
          <a:p>
            <a:pPr marL="0" indent="0">
              <a:buNone/>
            </a:pPr>
            <a:endParaRPr lang="fr-CA" sz="1600" dirty="0">
              <a:latin typeface="+mj-lt"/>
            </a:endParaRPr>
          </a:p>
          <a:p>
            <a:pPr lvl="0"/>
            <a:r>
              <a:rPr lang="fr-CA" sz="2000" dirty="0">
                <a:latin typeface="+mj-lt"/>
              </a:rPr>
              <a:t>Améliorer la régionalisation des services en français afin de faciliter et d’encourager l’établissement et l’intégration d’immigrants francophones dans l’ensemble des communautés </a:t>
            </a:r>
            <a:r>
              <a:rPr lang="fr-CA" sz="2000" dirty="0" err="1">
                <a:latin typeface="+mj-lt"/>
              </a:rPr>
              <a:t>fransaskoises</a:t>
            </a:r>
            <a:r>
              <a:rPr lang="fr-CA" sz="2000" dirty="0">
                <a:latin typeface="+mj-lt"/>
              </a:rPr>
              <a:t>. </a:t>
            </a:r>
            <a:endParaRPr lang="fr-CA" sz="2000" dirty="0" smtClean="0">
              <a:latin typeface="+mj-lt"/>
            </a:endParaRPr>
          </a:p>
          <a:p>
            <a:pPr lvl="0"/>
            <a:endParaRPr lang="fr-CA" sz="1600" dirty="0">
              <a:latin typeface="+mj-lt"/>
            </a:endParaRPr>
          </a:p>
          <a:p>
            <a:pPr marL="0" indent="0">
              <a:buNone/>
            </a:pPr>
            <a:r>
              <a:rPr lang="fr-CA" sz="2000" b="1" dirty="0">
                <a:latin typeface="+mj-lt"/>
              </a:rPr>
              <a:t>Axe 6 - Intégration socioculturelle des </a:t>
            </a:r>
            <a:r>
              <a:rPr lang="fr-CA" sz="2000" b="1" dirty="0" smtClean="0">
                <a:latin typeface="+mj-lt"/>
              </a:rPr>
              <a:t>immigrants</a:t>
            </a:r>
          </a:p>
          <a:p>
            <a:pPr marL="0" indent="0">
              <a:buNone/>
            </a:pPr>
            <a:endParaRPr lang="fr-CA" sz="1600" dirty="0">
              <a:latin typeface="+mj-lt"/>
            </a:endParaRPr>
          </a:p>
          <a:p>
            <a:pPr lvl="0"/>
            <a:r>
              <a:rPr lang="fr-CA" sz="2000" dirty="0">
                <a:latin typeface="+mj-lt"/>
              </a:rPr>
              <a:t>Offrir des ateliers interculturels sur mesure pour les immigrants francophones et les communautés d’accueil.</a:t>
            </a:r>
          </a:p>
          <a:p>
            <a:pPr marL="0" indent="0">
              <a:buNone/>
            </a:pPr>
            <a:endParaRPr lang="fr-CA" sz="2000" dirty="0">
              <a:latin typeface="+mj-lt"/>
            </a:endParaRPr>
          </a:p>
        </p:txBody>
      </p:sp>
    </p:spTree>
    <p:extLst>
      <p:ext uri="{BB962C8B-B14F-4D97-AF65-F5344CB8AC3E}">
        <p14:creationId xmlns:p14="http://schemas.microsoft.com/office/powerpoint/2010/main" val="3870723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424936" cy="3785652"/>
          </a:xfrm>
          <a:prstGeom prst="rect">
            <a:avLst/>
          </a:prstGeom>
        </p:spPr>
        <p:txBody>
          <a:bodyPr wrap="square">
            <a:spAutoFit/>
          </a:bodyPr>
          <a:lstStyle/>
          <a:p>
            <a:pPr algn="ctr"/>
            <a:r>
              <a:rPr lang="en-CA" sz="6000" b="1" dirty="0">
                <a:latin typeface="Calibri" pitchFamily="34" charset="0"/>
                <a:cs typeface="Calibri" pitchFamily="34" charset="0"/>
              </a:rPr>
              <a:t>Questions/ </a:t>
            </a:r>
            <a:br>
              <a:rPr lang="en-CA" sz="6000" b="1" dirty="0">
                <a:latin typeface="Calibri" pitchFamily="34" charset="0"/>
                <a:cs typeface="Calibri" pitchFamily="34" charset="0"/>
              </a:rPr>
            </a:br>
            <a:r>
              <a:rPr lang="en-CA" sz="6000" b="1" dirty="0" err="1" smtClean="0">
                <a:latin typeface="Calibri" pitchFamily="34" charset="0"/>
                <a:cs typeface="Calibri" pitchFamily="34" charset="0"/>
              </a:rPr>
              <a:t>commentaires</a:t>
            </a:r>
            <a:endParaRPr lang="en-CA" sz="6000" b="1" dirty="0" smtClean="0">
              <a:latin typeface="Calibri" pitchFamily="34" charset="0"/>
              <a:cs typeface="Calibri" pitchFamily="34" charset="0"/>
            </a:endParaRPr>
          </a:p>
          <a:p>
            <a:pPr algn="ctr"/>
            <a:endParaRPr lang="en-CA" sz="6000" b="1" dirty="0">
              <a:latin typeface="Calibri" pitchFamily="34" charset="0"/>
              <a:cs typeface="Calibri" pitchFamily="34" charset="0"/>
            </a:endParaRPr>
          </a:p>
          <a:p>
            <a:pPr algn="ctr"/>
            <a:r>
              <a:rPr lang="en-CA" sz="6000" b="1" dirty="0" err="1" smtClean="0">
                <a:latin typeface="Calibri" pitchFamily="34" charset="0"/>
                <a:cs typeface="Calibri" pitchFamily="34" charset="0"/>
              </a:rPr>
              <a:t>Merci</a:t>
            </a:r>
            <a:r>
              <a:rPr lang="en-CA" sz="6000" b="1" dirty="0" smtClean="0">
                <a:latin typeface="Calibri" pitchFamily="34" charset="0"/>
                <a:cs typeface="Calibri" pitchFamily="34" charset="0"/>
              </a:rPr>
              <a:t>! </a:t>
            </a:r>
            <a:endParaRPr lang="fr-CA" sz="6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Mandat</a:t>
            </a:r>
            <a:endParaRPr lang="en-CA" dirty="0"/>
          </a:p>
        </p:txBody>
      </p:sp>
      <p:sp>
        <p:nvSpPr>
          <p:cNvPr id="3" name="Content Placeholder 2"/>
          <p:cNvSpPr>
            <a:spLocks noGrp="1"/>
          </p:cNvSpPr>
          <p:nvPr>
            <p:ph idx="1"/>
          </p:nvPr>
        </p:nvSpPr>
        <p:spPr/>
        <p:txBody>
          <a:bodyPr>
            <a:normAutofit/>
          </a:bodyPr>
          <a:lstStyle/>
          <a:p>
            <a:r>
              <a:rPr lang="fr-CA" dirty="0" smtClean="0">
                <a:latin typeface="Calibri" panose="020F0502020204030204" pitchFamily="34" charset="0"/>
                <a:cs typeface="Calibri" panose="020F0502020204030204" pitchFamily="34" charset="0"/>
              </a:rPr>
              <a:t>Réaliser un </a:t>
            </a:r>
            <a:r>
              <a:rPr lang="fr-CA" b="1" dirty="0" smtClean="0">
                <a:latin typeface="Calibri" panose="020F0502020204030204" pitchFamily="34" charset="0"/>
                <a:cs typeface="Calibri" panose="020F0502020204030204" pitchFamily="34" charset="0"/>
              </a:rPr>
              <a:t>aperçu </a:t>
            </a:r>
            <a:r>
              <a:rPr lang="fr-CA" b="1" dirty="0">
                <a:latin typeface="Calibri" panose="020F0502020204030204" pitchFamily="34" charset="0"/>
                <a:cs typeface="Calibri" panose="020F0502020204030204" pitchFamily="34" charset="0"/>
              </a:rPr>
              <a:t>du cheminement d’intégration </a:t>
            </a:r>
            <a:r>
              <a:rPr lang="fr-CA" dirty="0">
                <a:latin typeface="Calibri" panose="020F0502020204030204" pitchFamily="34" charset="0"/>
                <a:cs typeface="Calibri" panose="020F0502020204030204" pitchFamily="34" charset="0"/>
              </a:rPr>
              <a:t>de la clientèle immigrante existante, </a:t>
            </a:r>
            <a:r>
              <a:rPr lang="fr-CA" b="1" dirty="0">
                <a:latin typeface="Calibri" panose="020F0502020204030204" pitchFamily="34" charset="0"/>
                <a:cs typeface="Calibri" panose="020F0502020204030204" pitchFamily="34" charset="0"/>
              </a:rPr>
              <a:t>de 2010 jusqu’à aujourd’hui</a:t>
            </a:r>
            <a:r>
              <a:rPr lang="fr-CA" dirty="0">
                <a:latin typeface="Calibri" panose="020F0502020204030204" pitchFamily="34" charset="0"/>
                <a:cs typeface="Calibri" panose="020F0502020204030204" pitchFamily="34" charset="0"/>
              </a:rPr>
              <a:t>, de manière à </a:t>
            </a:r>
            <a:r>
              <a:rPr lang="fr-CA" b="1" dirty="0">
                <a:latin typeface="Calibri" panose="020F0502020204030204" pitchFamily="34" charset="0"/>
                <a:cs typeface="Calibri" panose="020F0502020204030204" pitchFamily="34" charset="0"/>
              </a:rPr>
              <a:t>évaluer</a:t>
            </a:r>
            <a:r>
              <a:rPr lang="fr-CA" dirty="0">
                <a:latin typeface="Calibri" panose="020F0502020204030204" pitchFamily="34" charset="0"/>
                <a:cs typeface="Calibri" panose="020F0502020204030204" pitchFamily="34" charset="0"/>
              </a:rPr>
              <a:t> la pertinence des services offerts par rapport aux besoins de cette clientèle aux différentes étapes de son parcours d’intégration.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L’étude traite particulièrement des </a:t>
            </a:r>
            <a:r>
              <a:rPr lang="fr-CA" b="1" dirty="0">
                <a:latin typeface="Calibri" panose="020F0502020204030204" pitchFamily="34" charset="0"/>
                <a:cs typeface="Calibri" panose="020F0502020204030204" pitchFamily="34" charset="0"/>
              </a:rPr>
              <a:t>résidents permanents</a:t>
            </a:r>
            <a:r>
              <a:rPr lang="fr-CA" dirty="0">
                <a:latin typeface="Calibri" panose="020F0502020204030204" pitchFamily="34" charset="0"/>
                <a:cs typeface="Calibri" panose="020F0502020204030204" pitchFamily="34" charset="0"/>
              </a:rPr>
              <a:t>.</a:t>
            </a:r>
          </a:p>
          <a:p>
            <a:pPr marL="0" indent="0">
              <a:buNone/>
            </a:pPr>
            <a:endParaRPr lang="fr-CA" dirty="0">
              <a:latin typeface="Calibri" panose="020F0502020204030204" pitchFamily="34" charset="0"/>
              <a:cs typeface="Calibri" panose="020F0502020204030204" pitchFamily="34" charset="0"/>
            </a:endParaRPr>
          </a:p>
          <a:p>
            <a:r>
              <a:rPr lang="fr-CA" smtClean="0">
                <a:latin typeface="Calibri" panose="020F0502020204030204" pitchFamily="34" charset="0"/>
                <a:cs typeface="Calibri" panose="020F0502020204030204" pitchFamily="34" charset="0"/>
              </a:rPr>
              <a:t>Une </a:t>
            </a:r>
            <a:r>
              <a:rPr lang="fr-CA" dirty="0">
                <a:latin typeface="Calibri" panose="020F0502020204030204" pitchFamily="34" charset="0"/>
                <a:cs typeface="Calibri" panose="020F0502020204030204" pitchFamily="34" charset="0"/>
              </a:rPr>
              <a:t>attention est portée aux régions de Regina, de Saskatoon, de Prince Albert, de Moose </a:t>
            </a:r>
            <a:r>
              <a:rPr lang="fr-CA" dirty="0" err="1">
                <a:latin typeface="Calibri" panose="020F0502020204030204" pitchFamily="34" charset="0"/>
                <a:cs typeface="Calibri" panose="020F0502020204030204" pitchFamily="34" charset="0"/>
              </a:rPr>
              <a:t>Jaw</a:t>
            </a:r>
            <a:r>
              <a:rPr lang="fr-CA" dirty="0">
                <a:latin typeface="Calibri" panose="020F0502020204030204" pitchFamily="34" charset="0"/>
                <a:cs typeface="Calibri" panose="020F0502020204030204" pitchFamily="34" charset="0"/>
              </a:rPr>
              <a:t> et de </a:t>
            </a:r>
            <a:r>
              <a:rPr lang="fr-CA" dirty="0" err="1">
                <a:latin typeface="Calibri" panose="020F0502020204030204" pitchFamily="34" charset="0"/>
                <a:cs typeface="Calibri" panose="020F0502020204030204" pitchFamily="34" charset="0"/>
              </a:rPr>
              <a:t>Gravelbourg</a:t>
            </a:r>
            <a:r>
              <a:rPr lang="fr-CA" dirty="0">
                <a:latin typeface="Calibri" panose="020F0502020204030204" pitchFamily="34" charset="0"/>
                <a:cs typeface="Calibri" panose="020F0502020204030204" pitchFamily="34" charset="0"/>
              </a:rPr>
              <a:t>.</a:t>
            </a:r>
            <a:endParaRPr lang="en-CA" dirty="0"/>
          </a:p>
        </p:txBody>
      </p:sp>
    </p:spTree>
    <p:extLst>
      <p:ext uri="{BB962C8B-B14F-4D97-AF65-F5344CB8AC3E}">
        <p14:creationId xmlns:p14="http://schemas.microsoft.com/office/powerpoint/2010/main" val="354595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Mandat</a:t>
            </a:r>
            <a:endParaRPr lang="en-CA" dirty="0"/>
          </a:p>
        </p:txBody>
      </p:sp>
      <p:sp>
        <p:nvSpPr>
          <p:cNvPr id="3" name="Content Placeholder 2"/>
          <p:cNvSpPr>
            <a:spLocks noGrp="1"/>
          </p:cNvSpPr>
          <p:nvPr>
            <p:ph idx="1"/>
          </p:nvPr>
        </p:nvSpPr>
        <p:spPr>
          <a:xfrm>
            <a:off x="914400" y="1600200"/>
            <a:ext cx="7834064" cy="4525963"/>
          </a:xfrm>
        </p:spPr>
        <p:txBody>
          <a:bodyPr>
            <a:normAutofit/>
          </a:bodyPr>
          <a:lstStyle/>
          <a:p>
            <a:pPr marL="0" indent="0">
              <a:buNone/>
            </a:pPr>
            <a:r>
              <a:rPr lang="fr-CA" b="1" dirty="0">
                <a:latin typeface="Calibri" panose="020F0502020204030204" pitchFamily="34" charset="0"/>
                <a:cs typeface="Calibri" panose="020F0502020204030204" pitchFamily="34" charset="0"/>
              </a:rPr>
              <a:t>Limites de l’étude </a:t>
            </a:r>
          </a:p>
          <a:p>
            <a:pPr marL="0" indent="0">
              <a:buNone/>
            </a:pPr>
            <a:endParaRPr lang="fr-CA" dirty="0">
              <a:latin typeface="Calibri" panose="020F0502020204030204" pitchFamily="34" charset="0"/>
              <a:cs typeface="Calibri" panose="020F0502020204030204" pitchFamily="34" charset="0"/>
            </a:endParaRPr>
          </a:p>
          <a:p>
            <a:r>
              <a:rPr lang="fr-CA" dirty="0">
                <a:latin typeface="Calibri" panose="020F0502020204030204" pitchFamily="34" charset="0"/>
                <a:cs typeface="Calibri" panose="020F0502020204030204" pitchFamily="34" charset="0"/>
              </a:rPr>
              <a:t>Années de recensement déterminées par Statistique Canada - 2006, 2011 et 2016. Nous n’avons pas de données, du moins aussi complètes, pour la période allant de 2017 jusqu’à aujourd’hui. </a:t>
            </a:r>
          </a:p>
          <a:p>
            <a:pPr marL="0" indent="0">
              <a:buNone/>
            </a:pPr>
            <a:r>
              <a:rPr lang="fr-CA" dirty="0">
                <a:latin typeface="Calibri" panose="020F0502020204030204" pitchFamily="34" charset="0"/>
                <a:cs typeface="Calibri" panose="020F0502020204030204" pitchFamily="34" charset="0"/>
              </a:rPr>
              <a:t> </a:t>
            </a:r>
          </a:p>
          <a:p>
            <a:r>
              <a:rPr lang="fr-CA" dirty="0">
                <a:latin typeface="Calibri" panose="020F0502020204030204" pitchFamily="34" charset="0"/>
                <a:cs typeface="Calibri" panose="020F0502020204030204" pitchFamily="34" charset="0"/>
              </a:rPr>
              <a:t>Les petits nombre de résidents permanents, </a:t>
            </a:r>
            <a:r>
              <a:rPr lang="fr-CA" dirty="0" smtClean="0">
                <a:latin typeface="Calibri" panose="020F0502020204030204" pitchFamily="34" charset="0"/>
                <a:cs typeface="Calibri" panose="020F0502020204030204" pitchFamily="34" charset="0"/>
              </a:rPr>
              <a:t>en particulier, </a:t>
            </a:r>
            <a:r>
              <a:rPr lang="fr-CA" dirty="0">
                <a:latin typeface="Calibri" panose="020F0502020204030204" pitchFamily="34" charset="0"/>
                <a:cs typeface="Calibri" panose="020F0502020204030204" pitchFamily="34" charset="0"/>
              </a:rPr>
              <a:t>à Prince Albert, Moose </a:t>
            </a:r>
            <a:r>
              <a:rPr lang="fr-CA" dirty="0" err="1">
                <a:latin typeface="Calibri" panose="020F0502020204030204" pitchFamily="34" charset="0"/>
                <a:cs typeface="Calibri" panose="020F0502020204030204" pitchFamily="34" charset="0"/>
              </a:rPr>
              <a:t>Jaw</a:t>
            </a:r>
            <a:r>
              <a:rPr lang="fr-CA" dirty="0">
                <a:latin typeface="Calibri" panose="020F0502020204030204" pitchFamily="34" charset="0"/>
                <a:cs typeface="Calibri" panose="020F0502020204030204" pitchFamily="34" charset="0"/>
              </a:rPr>
              <a:t> et </a:t>
            </a:r>
            <a:r>
              <a:rPr lang="fr-CA" dirty="0" err="1">
                <a:latin typeface="Calibri" panose="020F0502020204030204" pitchFamily="34" charset="0"/>
                <a:cs typeface="Calibri" panose="020F0502020204030204" pitchFamily="34" charset="0"/>
              </a:rPr>
              <a:t>Gravelbourg</a:t>
            </a:r>
            <a:r>
              <a:rPr lang="fr-CA" dirty="0">
                <a:latin typeface="Calibri" panose="020F0502020204030204" pitchFamily="34" charset="0"/>
                <a:cs typeface="Calibri" panose="020F0502020204030204" pitchFamily="34" charset="0"/>
              </a:rPr>
              <a:t>.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Arrondissement et confidentialité.  </a:t>
            </a:r>
          </a:p>
          <a:p>
            <a:endParaRPr lang="en-CA" dirty="0"/>
          </a:p>
        </p:txBody>
      </p:sp>
    </p:spTree>
    <p:extLst>
      <p:ext uri="{BB962C8B-B14F-4D97-AF65-F5344CB8AC3E}">
        <p14:creationId xmlns:p14="http://schemas.microsoft.com/office/powerpoint/2010/main" val="2646550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Mandat</a:t>
            </a:r>
            <a:endParaRPr lang="en-CA" dirty="0"/>
          </a:p>
        </p:txBody>
      </p:sp>
      <p:sp>
        <p:nvSpPr>
          <p:cNvPr id="3" name="Content Placeholder 2"/>
          <p:cNvSpPr>
            <a:spLocks noGrp="1"/>
          </p:cNvSpPr>
          <p:nvPr>
            <p:ph idx="1"/>
          </p:nvPr>
        </p:nvSpPr>
        <p:spPr>
          <a:xfrm>
            <a:off x="914400" y="1600200"/>
            <a:ext cx="7772400" cy="4853136"/>
          </a:xfrm>
        </p:spPr>
        <p:txBody>
          <a:bodyPr>
            <a:normAutofit fontScale="85000" lnSpcReduction="10000"/>
          </a:bodyPr>
          <a:lstStyle/>
          <a:p>
            <a:pPr marL="0" indent="0">
              <a:buNone/>
            </a:pPr>
            <a:r>
              <a:rPr lang="fr-CA" sz="2600" b="1" dirty="0" smtClean="0">
                <a:latin typeface="Calibri" panose="020F0502020204030204" pitchFamily="34" charset="0"/>
                <a:cs typeface="Calibri" panose="020F0502020204030204" pitchFamily="34" charset="0"/>
              </a:rPr>
              <a:t>Définitions </a:t>
            </a:r>
            <a:endParaRPr lang="fr-CA" sz="2600" b="1" dirty="0">
              <a:latin typeface="Calibri" panose="020F0502020204030204" pitchFamily="34" charset="0"/>
              <a:cs typeface="Calibri" panose="020F0502020204030204" pitchFamily="34" charset="0"/>
            </a:endParaRPr>
          </a:p>
          <a:p>
            <a:pPr marL="0" indent="0">
              <a:buNone/>
            </a:pPr>
            <a:endParaRPr lang="fr-CA" dirty="0">
              <a:latin typeface="Calibri" panose="020F0502020204030204" pitchFamily="34" charset="0"/>
              <a:cs typeface="Calibri" panose="020F0502020204030204" pitchFamily="34" charset="0"/>
            </a:endParaRPr>
          </a:p>
          <a:p>
            <a:r>
              <a:rPr lang="fr-CA" sz="2600" b="1" dirty="0">
                <a:latin typeface="Calibri" panose="020F0502020204030204" pitchFamily="34" charset="0"/>
                <a:cs typeface="Calibri" panose="020F0502020204030204" pitchFamily="34" charset="0"/>
              </a:rPr>
              <a:t>Nombre de francophones </a:t>
            </a:r>
            <a:r>
              <a:rPr lang="fr-CA" sz="2600" dirty="0">
                <a:latin typeface="Calibri" panose="020F0502020204030204" pitchFamily="34" charset="0"/>
                <a:cs typeface="Calibri" panose="020F0502020204030204" pitchFamily="34" charset="0"/>
              </a:rPr>
              <a:t>est déterminé sur la base des réponses à la variable « Première langue officielle parlée » dans les ménages privés obtenues lors des recensements de Statistique Canada (réponse unique et multiple).</a:t>
            </a:r>
            <a:br>
              <a:rPr lang="fr-CA" sz="2600" dirty="0">
                <a:latin typeface="Calibri" panose="020F0502020204030204" pitchFamily="34" charset="0"/>
                <a:cs typeface="Calibri" panose="020F0502020204030204" pitchFamily="34" charset="0"/>
              </a:rPr>
            </a:br>
            <a:endParaRPr lang="fr-CA" sz="2600" dirty="0">
              <a:latin typeface="Calibri" panose="020F0502020204030204" pitchFamily="34" charset="0"/>
              <a:cs typeface="Calibri" panose="020F0502020204030204" pitchFamily="34" charset="0"/>
            </a:endParaRPr>
          </a:p>
          <a:p>
            <a:r>
              <a:rPr lang="fr-CA" sz="2600" b="1" dirty="0">
                <a:latin typeface="Calibri" panose="020F0502020204030204" pitchFamily="34" charset="0"/>
                <a:cs typeface="Calibri" panose="020F0502020204030204" pitchFamily="34" charset="0"/>
              </a:rPr>
              <a:t>Résident permanent </a:t>
            </a:r>
            <a:r>
              <a:rPr lang="fr-CA" sz="2600" dirty="0">
                <a:latin typeface="Calibri" panose="020F0502020204030204" pitchFamily="34" charset="0"/>
                <a:cs typeface="Calibri" panose="020F0502020204030204" pitchFamily="34" charset="0"/>
              </a:rPr>
              <a:t>est un individu qui n’est pas un citoyen canadien, mais qui a reçu la permission de vivre, d’étudier ou de travailler au Canada sans aucune limite de temps. Les résidents permanents sont des citoyens d’autres pays. </a:t>
            </a:r>
            <a:br>
              <a:rPr lang="fr-CA" sz="2600" dirty="0">
                <a:latin typeface="Calibri" panose="020F0502020204030204" pitchFamily="34" charset="0"/>
                <a:cs typeface="Calibri" panose="020F0502020204030204" pitchFamily="34" charset="0"/>
              </a:rPr>
            </a:br>
            <a:r>
              <a:rPr lang="fr-CA" sz="2600" dirty="0">
                <a:latin typeface="Calibri" panose="020F0502020204030204" pitchFamily="34" charset="0"/>
                <a:cs typeface="Calibri" panose="020F0502020204030204" pitchFamily="34" charset="0"/>
              </a:rPr>
              <a:t> </a:t>
            </a:r>
          </a:p>
          <a:p>
            <a:r>
              <a:rPr lang="fr-CA" sz="2600" b="1" dirty="0">
                <a:latin typeface="Calibri" panose="020F0502020204030204" pitchFamily="34" charset="0"/>
                <a:cs typeface="Calibri" panose="020F0502020204030204" pitchFamily="34" charset="0"/>
              </a:rPr>
              <a:t>Principales étapes du continuum d’intégration </a:t>
            </a:r>
            <a:r>
              <a:rPr lang="fr-CA" sz="2600" dirty="0">
                <a:latin typeface="Calibri" panose="020F0502020204030204" pitchFamily="34" charset="0"/>
                <a:cs typeface="Calibri" panose="020F0502020204030204" pitchFamily="34" charset="0"/>
              </a:rPr>
              <a:t>sont l’accueil, l’établissement ainsi que l’intégration et l’inclusion de l’immigrant. </a:t>
            </a:r>
          </a:p>
          <a:p>
            <a:endParaRPr lang="en-CA" dirty="0"/>
          </a:p>
        </p:txBody>
      </p:sp>
    </p:spTree>
    <p:extLst>
      <p:ext uri="{BB962C8B-B14F-4D97-AF65-F5344CB8AC3E}">
        <p14:creationId xmlns:p14="http://schemas.microsoft.com/office/powerpoint/2010/main" val="2877102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Méthodologie</a:t>
            </a:r>
            <a:endParaRPr lang="en-CA" dirty="0"/>
          </a:p>
        </p:txBody>
      </p:sp>
      <p:sp>
        <p:nvSpPr>
          <p:cNvPr id="3" name="Content Placeholder 2"/>
          <p:cNvSpPr>
            <a:spLocks noGrp="1"/>
          </p:cNvSpPr>
          <p:nvPr>
            <p:ph idx="1"/>
          </p:nvPr>
        </p:nvSpPr>
        <p:spPr/>
        <p:txBody>
          <a:bodyPr>
            <a:normAutofit fontScale="92500" lnSpcReduction="10000"/>
          </a:bodyPr>
          <a:lstStyle/>
          <a:p>
            <a:r>
              <a:rPr lang="fr-CA" b="1" dirty="0">
                <a:latin typeface="Calibri" panose="020F0502020204030204" pitchFamily="34" charset="0"/>
                <a:cs typeface="Calibri" panose="020F0502020204030204" pitchFamily="34" charset="0"/>
              </a:rPr>
              <a:t>Recherche documentaire </a:t>
            </a:r>
            <a:r>
              <a:rPr lang="fr-CA" dirty="0">
                <a:latin typeface="Calibri" panose="020F0502020204030204" pitchFamily="34" charset="0"/>
                <a:cs typeface="Calibri" panose="020F0502020204030204" pitchFamily="34" charset="0"/>
              </a:rPr>
              <a:t>et </a:t>
            </a:r>
            <a:r>
              <a:rPr lang="fr-CA" b="1" dirty="0">
                <a:latin typeface="Calibri" panose="020F0502020204030204" pitchFamily="34" charset="0"/>
                <a:cs typeface="Calibri" panose="020F0502020204030204" pitchFamily="34" charset="0"/>
              </a:rPr>
              <a:t>données sur l’immigration </a:t>
            </a:r>
            <a:r>
              <a:rPr lang="fr-CA" dirty="0">
                <a:latin typeface="Calibri" panose="020F0502020204030204" pitchFamily="34" charset="0"/>
                <a:cs typeface="Calibri" panose="020F0502020204030204" pitchFamily="34" charset="0"/>
              </a:rPr>
              <a:t>obtenues de Statistique Canada (décembre 2019).</a:t>
            </a:r>
          </a:p>
          <a:p>
            <a:pPr marL="0" indent="0">
              <a:buNone/>
            </a:pPr>
            <a:endParaRPr lang="fr-CA"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Groupes de discussion</a:t>
            </a:r>
            <a:r>
              <a:rPr lang="fr-CA" dirty="0">
                <a:latin typeface="Calibri" panose="020F0502020204030204" pitchFamily="34" charset="0"/>
                <a:cs typeface="Calibri" panose="020F0502020204030204" pitchFamily="34" charset="0"/>
              </a:rPr>
              <a:t> : </a:t>
            </a:r>
            <a:r>
              <a:rPr lang="fr-CA" dirty="0" smtClean="0">
                <a:latin typeface="Calibri" panose="020F0502020204030204" pitchFamily="34" charset="0"/>
                <a:cs typeface="Calibri" panose="020F0502020204030204" pitchFamily="34" charset="0"/>
              </a:rPr>
              <a:t/>
            </a:r>
            <a:br>
              <a:rPr lang="fr-CA" dirty="0" smtClean="0">
                <a:latin typeface="Calibri" panose="020F0502020204030204" pitchFamily="34" charset="0"/>
                <a:cs typeface="Calibri" panose="020F0502020204030204" pitchFamily="34" charset="0"/>
              </a:rPr>
            </a:br>
            <a:r>
              <a:rPr lang="fr-CA" dirty="0" smtClean="0">
                <a:latin typeface="Calibri" panose="020F0502020204030204" pitchFamily="34" charset="0"/>
                <a:cs typeface="Calibri" panose="020F0502020204030204" pitchFamily="34" charset="0"/>
              </a:rPr>
              <a:t>23</a:t>
            </a:r>
            <a:r>
              <a:rPr lang="fr-CA" dirty="0">
                <a:latin typeface="Calibri" panose="020F0502020204030204" pitchFamily="34" charset="0"/>
                <a:cs typeface="Calibri" panose="020F0502020204030204" pitchFamily="34" charset="0"/>
              </a:rPr>
              <a:t> immigrants - Moose </a:t>
            </a:r>
            <a:r>
              <a:rPr lang="fr-CA" dirty="0" err="1">
                <a:latin typeface="Calibri" panose="020F0502020204030204" pitchFamily="34" charset="0"/>
                <a:cs typeface="Calibri" panose="020F0502020204030204" pitchFamily="34" charset="0"/>
              </a:rPr>
              <a:t>Jaw</a:t>
            </a:r>
            <a:r>
              <a:rPr lang="fr-CA" dirty="0">
                <a:latin typeface="Calibri" panose="020F0502020204030204" pitchFamily="34" charset="0"/>
                <a:cs typeface="Calibri" panose="020F0502020204030204" pitchFamily="34" charset="0"/>
              </a:rPr>
              <a:t> (8), Prince Albert (</a:t>
            </a:r>
            <a:r>
              <a:rPr lang="fr-CA" dirty="0" smtClean="0">
                <a:latin typeface="Calibri" panose="020F0502020204030204" pitchFamily="34" charset="0"/>
                <a:cs typeface="Calibri" panose="020F0502020204030204" pitchFamily="34" charset="0"/>
              </a:rPr>
              <a:t>12) et </a:t>
            </a:r>
            <a:r>
              <a:rPr lang="fr-CA" dirty="0">
                <a:latin typeface="Calibri" panose="020F0502020204030204" pitchFamily="34" charset="0"/>
                <a:cs typeface="Calibri" panose="020F0502020204030204" pitchFamily="34" charset="0"/>
              </a:rPr>
              <a:t>Regina (3) (janvier 2020).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Saskatoon et </a:t>
            </a:r>
            <a:r>
              <a:rPr lang="fr-CA" dirty="0" err="1">
                <a:latin typeface="Calibri" panose="020F0502020204030204" pitchFamily="34" charset="0"/>
                <a:cs typeface="Calibri" panose="020F0502020204030204" pitchFamily="34" charset="0"/>
              </a:rPr>
              <a:t>Gravelbourg</a:t>
            </a:r>
            <a:r>
              <a:rPr lang="fr-CA" dirty="0">
                <a:latin typeface="Calibri" panose="020F0502020204030204" pitchFamily="34" charset="0"/>
                <a:cs typeface="Calibri" panose="020F0502020204030204" pitchFamily="34" charset="0"/>
              </a:rPr>
              <a:t>, annulés en raison de la faible participation. </a:t>
            </a:r>
          </a:p>
          <a:p>
            <a:pPr marL="0" indent="0">
              <a:buNone/>
            </a:pPr>
            <a:endParaRPr lang="fr-CA" dirty="0">
              <a:latin typeface="Calibri" panose="020F0502020204030204" pitchFamily="34" charset="0"/>
              <a:cs typeface="Calibri" panose="020F0502020204030204" pitchFamily="34" charset="0"/>
            </a:endParaRPr>
          </a:p>
          <a:p>
            <a:r>
              <a:rPr lang="fr-CA" b="1" dirty="0">
                <a:latin typeface="Calibri" panose="020F0502020204030204" pitchFamily="34" charset="0"/>
                <a:cs typeface="Calibri" panose="020F0502020204030204" pitchFamily="34" charset="0"/>
              </a:rPr>
              <a:t>Sondages </a:t>
            </a:r>
            <a:r>
              <a:rPr lang="fr-CA" dirty="0">
                <a:latin typeface="Calibri" panose="020F0502020204030204" pitchFamily="34" charset="0"/>
                <a:cs typeface="Calibri" panose="020F0502020204030204" pitchFamily="34" charset="0"/>
              </a:rPr>
              <a:t>:</a:t>
            </a:r>
            <a:r>
              <a:rPr lang="fr-CA" b="1" dirty="0">
                <a:latin typeface="Calibri" panose="020F0502020204030204" pitchFamily="34" charset="0"/>
                <a:cs typeface="Calibri" panose="020F0502020204030204" pitchFamily="34" charset="0"/>
              </a:rPr>
              <a:t> </a:t>
            </a:r>
            <a:r>
              <a:rPr lang="fr-CA" dirty="0">
                <a:latin typeface="Calibri" panose="020F0502020204030204" pitchFamily="34" charset="0"/>
                <a:cs typeface="Calibri" panose="020F0502020204030204" pitchFamily="34" charset="0"/>
              </a:rPr>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Immigrants : 70 répondants. </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Membres du RIF-SK : 14 membres ont répondu au questionnaire</a:t>
            </a:r>
            <a:br>
              <a:rPr lang="fr-CA" dirty="0">
                <a:latin typeface="Calibri" panose="020F0502020204030204" pitchFamily="34" charset="0"/>
                <a:cs typeface="Calibri" panose="020F0502020204030204" pitchFamily="34" charset="0"/>
              </a:rPr>
            </a:br>
            <a:r>
              <a:rPr lang="fr-CA" dirty="0">
                <a:latin typeface="Calibri" panose="020F0502020204030204" pitchFamily="34" charset="0"/>
                <a:cs typeface="Calibri" panose="020F0502020204030204" pitchFamily="34" charset="0"/>
              </a:rPr>
              <a:t>(23 janvier au 10 février 2020).</a:t>
            </a:r>
          </a:p>
          <a:p>
            <a:pPr marL="0" indent="0">
              <a:buNone/>
            </a:pPr>
            <a:endParaRPr lang="en-CA" dirty="0"/>
          </a:p>
        </p:txBody>
      </p:sp>
    </p:spTree>
    <p:extLst>
      <p:ext uri="{BB962C8B-B14F-4D97-AF65-F5344CB8AC3E}">
        <p14:creationId xmlns:p14="http://schemas.microsoft.com/office/powerpoint/2010/main" val="334073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Méthodologie</a:t>
            </a:r>
            <a:endParaRPr lang="en-CA"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4366" y="1916832"/>
            <a:ext cx="8628114" cy="489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584" y="1378296"/>
            <a:ext cx="7416824" cy="430887"/>
          </a:xfrm>
          <a:prstGeom prst="rect">
            <a:avLst/>
          </a:prstGeom>
        </p:spPr>
        <p:txBody>
          <a:bodyPr wrap="square">
            <a:spAutoFit/>
          </a:bodyPr>
          <a:lstStyle/>
          <a:p>
            <a:pPr algn="ctr"/>
            <a:r>
              <a:rPr lang="fr-CA" sz="2200" b="1" dirty="0">
                <a:latin typeface="Calibri" panose="020F0502020204030204" pitchFamily="34" charset="0"/>
                <a:cs typeface="Calibri" panose="020F0502020204030204" pitchFamily="34" charset="0"/>
              </a:rPr>
              <a:t>Groupes de discussion -</a:t>
            </a:r>
            <a:r>
              <a:rPr lang="fr-CA" sz="2200" b="1" dirty="0" smtClean="0">
                <a:latin typeface="Calibri" panose="020F0502020204030204" pitchFamily="34" charset="0"/>
                <a:cs typeface="Calibri" panose="020F0502020204030204" pitchFamily="34" charset="0"/>
              </a:rPr>
              <a:t> Immigrants - Profil </a:t>
            </a:r>
            <a:r>
              <a:rPr lang="fr-CA" sz="2200" b="1" dirty="0">
                <a:latin typeface="Calibri" panose="020F0502020204030204" pitchFamily="34" charset="0"/>
                <a:cs typeface="Calibri" panose="020F0502020204030204" pitchFamily="34" charset="0"/>
              </a:rPr>
              <a:t>des participants</a:t>
            </a:r>
          </a:p>
        </p:txBody>
      </p:sp>
    </p:spTree>
    <p:extLst>
      <p:ext uri="{BB962C8B-B14F-4D97-AF65-F5344CB8AC3E}">
        <p14:creationId xmlns:p14="http://schemas.microsoft.com/office/powerpoint/2010/main" val="552854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Méthodologie</a:t>
            </a:r>
            <a:endParaRPr lang="en-CA" dirty="0"/>
          </a:p>
        </p:txBody>
      </p:sp>
      <p:sp>
        <p:nvSpPr>
          <p:cNvPr id="5" name="Rectangle 4"/>
          <p:cNvSpPr/>
          <p:nvPr/>
        </p:nvSpPr>
        <p:spPr>
          <a:xfrm>
            <a:off x="1485280" y="1378296"/>
            <a:ext cx="6039047" cy="1107996"/>
          </a:xfrm>
          <a:prstGeom prst="rect">
            <a:avLst/>
          </a:prstGeom>
        </p:spPr>
        <p:txBody>
          <a:bodyPr wrap="square">
            <a:spAutoFit/>
          </a:bodyPr>
          <a:lstStyle/>
          <a:p>
            <a:pPr algn="ctr"/>
            <a:r>
              <a:rPr lang="fr-CA" sz="2200" b="1" dirty="0" smtClean="0">
                <a:latin typeface="Calibri" panose="020F0502020204030204" pitchFamily="34" charset="0"/>
                <a:cs typeface="Calibri" panose="020F0502020204030204" pitchFamily="34" charset="0"/>
              </a:rPr>
              <a:t>Sondage - Immigrants </a:t>
            </a:r>
            <a:r>
              <a:rPr lang="fr-CA" sz="2200" b="1" dirty="0">
                <a:latin typeface="Calibri" panose="020F0502020204030204" pitchFamily="34" charset="0"/>
                <a:cs typeface="Calibri" panose="020F0502020204030204" pitchFamily="34" charset="0"/>
              </a:rPr>
              <a:t>- Profil des </a:t>
            </a:r>
            <a:r>
              <a:rPr lang="fr-CA" sz="2200" b="1" dirty="0" smtClean="0">
                <a:latin typeface="Calibri" panose="020F0502020204030204" pitchFamily="34" charset="0"/>
                <a:cs typeface="Calibri" panose="020F0502020204030204" pitchFamily="34" charset="0"/>
              </a:rPr>
              <a:t>participants </a:t>
            </a:r>
          </a:p>
          <a:p>
            <a:pPr algn="ctr"/>
            <a:r>
              <a:rPr lang="fr-CA" sz="2200" b="1" dirty="0" smtClean="0">
                <a:latin typeface="Calibri" panose="020F0502020204030204" pitchFamily="34" charset="0"/>
                <a:cs typeface="Calibri" panose="020F0502020204030204" pitchFamily="34" charset="0"/>
              </a:rPr>
              <a:t>Pays d’origine</a:t>
            </a:r>
            <a:br>
              <a:rPr lang="fr-CA" sz="2200" b="1" dirty="0" smtClean="0">
                <a:latin typeface="Calibri" panose="020F0502020204030204" pitchFamily="34" charset="0"/>
                <a:cs typeface="Calibri" panose="020F0502020204030204" pitchFamily="34" charset="0"/>
              </a:rPr>
            </a:br>
            <a:endParaRPr lang="fr-CA" sz="2200" b="1" dirty="0">
              <a:latin typeface="Calibri" panose="020F0502020204030204" pitchFamily="34" charset="0"/>
              <a:cs typeface="Calibri" panose="020F0502020204030204" pitchFamily="34" charset="0"/>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726148933"/>
              </p:ext>
            </p:extLst>
          </p:nvPr>
        </p:nvGraphicFramePr>
        <p:xfrm>
          <a:off x="1259632" y="2276871"/>
          <a:ext cx="6336704" cy="4388711"/>
        </p:xfrm>
        <a:graphic>
          <a:graphicData uri="http://schemas.openxmlformats.org/drawingml/2006/table">
            <a:tbl>
              <a:tblPr firstRow="1" firstCol="1" bandRow="1">
                <a:tableStyleId>{5C22544A-7EE6-4342-B048-85BDC9FD1C3A}</a:tableStyleId>
              </a:tblPr>
              <a:tblGrid>
                <a:gridCol w="3240360"/>
                <a:gridCol w="3096344"/>
              </a:tblGrid>
              <a:tr h="432049">
                <a:tc>
                  <a:txBody>
                    <a:bodyPr/>
                    <a:lstStyle/>
                    <a:p>
                      <a:pPr marL="342900" lvl="0" indent="-342900">
                        <a:lnSpc>
                          <a:spcPct val="150000"/>
                        </a:lnSpc>
                        <a:spcBef>
                          <a:spcPts val="600"/>
                        </a:spcBef>
                        <a:spcAft>
                          <a:spcPts val="0"/>
                        </a:spcAft>
                        <a:buFont typeface="Symbol"/>
                        <a:buChar char=""/>
                        <a:tabLst>
                          <a:tab pos="228600" algn="l"/>
                          <a:tab pos="449580" algn="l"/>
                        </a:tabLst>
                      </a:pPr>
                      <a:r>
                        <a:rPr lang="fr-CA" sz="1800" b="0" dirty="0">
                          <a:solidFill>
                            <a:schemeClr val="tx1"/>
                          </a:solidFill>
                          <a:effectLst/>
                        </a:rPr>
                        <a:t>Belgique (2)</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50000"/>
                        </a:lnSpc>
                        <a:spcBef>
                          <a:spcPts val="600"/>
                        </a:spcBef>
                        <a:spcAft>
                          <a:spcPts val="0"/>
                        </a:spcAft>
                        <a:buFont typeface="Symbol"/>
                        <a:buChar char=""/>
                        <a:tabLst>
                          <a:tab pos="228600" algn="l"/>
                          <a:tab pos="449580" algn="l"/>
                        </a:tabLst>
                      </a:pPr>
                      <a:r>
                        <a:rPr lang="fr-CA" sz="1800" b="0">
                          <a:solidFill>
                            <a:schemeClr val="tx1"/>
                          </a:solidFill>
                          <a:effectLst/>
                        </a:rPr>
                        <a:t>Italie (2)</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507838">
                <a:tc>
                  <a:txBody>
                    <a:bodyPr/>
                    <a:lstStyle/>
                    <a:p>
                      <a:pPr marL="342900" lvl="0" indent="-342900">
                        <a:lnSpc>
                          <a:spcPct val="150000"/>
                        </a:lnSpc>
                        <a:spcAft>
                          <a:spcPts val="0"/>
                        </a:spcAft>
                        <a:buFont typeface="Symbol"/>
                        <a:buChar char=""/>
                        <a:tabLst>
                          <a:tab pos="228600" algn="l"/>
                          <a:tab pos="449580" algn="l"/>
                        </a:tabLst>
                      </a:pPr>
                      <a:r>
                        <a:rPr lang="fr-CA" sz="1800" b="0" dirty="0">
                          <a:solidFill>
                            <a:schemeClr val="tx1"/>
                          </a:solidFill>
                          <a:effectLst/>
                        </a:rPr>
                        <a:t>Bénin (2)</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50000"/>
                        </a:lnSpc>
                        <a:spcBef>
                          <a:spcPts val="600"/>
                        </a:spcBef>
                        <a:spcAft>
                          <a:spcPts val="0"/>
                        </a:spcAft>
                        <a:buFont typeface="Symbol"/>
                        <a:buChar char=""/>
                        <a:tabLst>
                          <a:tab pos="228600" algn="l"/>
                          <a:tab pos="449580" algn="l"/>
                        </a:tabLst>
                      </a:pPr>
                      <a:r>
                        <a:rPr lang="fr-CA" sz="1800" b="0" dirty="0">
                          <a:solidFill>
                            <a:schemeClr val="tx1"/>
                          </a:solidFill>
                          <a:effectLst/>
                        </a:rPr>
                        <a:t>Guinée</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Aft>
                          <a:spcPts val="0"/>
                        </a:spcAft>
                        <a:buFont typeface="Symbol"/>
                        <a:buChar char=""/>
                        <a:tabLst>
                          <a:tab pos="228600" algn="l"/>
                          <a:tab pos="449580" algn="l"/>
                        </a:tabLst>
                      </a:pPr>
                      <a:r>
                        <a:rPr lang="fr-CA" sz="1800" b="0" dirty="0">
                          <a:solidFill>
                            <a:schemeClr val="tx1"/>
                          </a:solidFill>
                          <a:effectLst/>
                        </a:rPr>
                        <a:t>Burundi (16)</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Île Maurice (2)</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a:solidFill>
                            <a:schemeClr val="tx1"/>
                          </a:solidFill>
                          <a:effectLst/>
                        </a:rPr>
                        <a:t>Cameroun </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Mali (2)</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a:solidFill>
                            <a:schemeClr val="tx1"/>
                          </a:solidFill>
                          <a:effectLst/>
                        </a:rPr>
                        <a:t>Canada (3)</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Maroc (3)</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a:solidFill>
                            <a:schemeClr val="tx1"/>
                          </a:solidFill>
                          <a:effectLst/>
                        </a:rPr>
                        <a:t>Congo (11)</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Iran</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a:solidFill>
                            <a:schemeClr val="tx1"/>
                          </a:solidFill>
                          <a:effectLst/>
                        </a:rPr>
                        <a:t>Côte d’Ivoire (4)</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Niger</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a:solidFill>
                            <a:schemeClr val="tx1"/>
                          </a:solidFill>
                          <a:effectLst/>
                        </a:rPr>
                        <a:t>Égypte </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Nigeria (2)</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a:solidFill>
                            <a:schemeClr val="tx1"/>
                          </a:solidFill>
                          <a:effectLst/>
                        </a:rPr>
                        <a:t>France (10)</a:t>
                      </a:r>
                      <a:endParaRPr lang="fr-CA" sz="1800" b="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Polynésie française</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r h="431103">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Haïti (2)</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Bef>
                          <a:spcPts val="600"/>
                        </a:spcBef>
                        <a:spcAft>
                          <a:spcPts val="0"/>
                        </a:spcAft>
                        <a:buFont typeface="Symbol"/>
                        <a:buChar char=""/>
                        <a:tabLst>
                          <a:tab pos="228600" algn="l"/>
                          <a:tab pos="449580" algn="l"/>
                        </a:tabLst>
                      </a:pPr>
                      <a:r>
                        <a:rPr lang="fr-CA" sz="1800" b="0" dirty="0">
                          <a:solidFill>
                            <a:schemeClr val="tx1"/>
                          </a:solidFill>
                          <a:effectLst/>
                        </a:rPr>
                        <a:t>Togo</a:t>
                      </a:r>
                      <a:endParaRPr lang="fr-CA" sz="1800" b="0" dirty="0">
                        <a:solidFill>
                          <a:schemeClr val="tx1"/>
                        </a:solidFill>
                        <a:effectLst/>
                        <a:latin typeface="Cambria"/>
                        <a:ea typeface="Times New Roman"/>
                        <a:cs typeface="Times New Roman"/>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4292886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IF_Diapo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RIF_Diapos PPT</Template>
  <TotalTime>279</TotalTime>
  <Words>1041</Words>
  <Application>Microsoft Office PowerPoint</Application>
  <PresentationFormat>Affichage à l'écran (4:3)</PresentationFormat>
  <Paragraphs>276</Paragraphs>
  <Slides>39</Slides>
  <Notes>3</Notes>
  <HiddenSlides>0</HiddenSlides>
  <MMClips>0</MMClips>
  <ScaleCrop>false</ScaleCrop>
  <HeadingPairs>
    <vt:vector size="4" baseType="variant">
      <vt:variant>
        <vt:lpstr>Thème</vt:lpstr>
      </vt:variant>
      <vt:variant>
        <vt:i4>3</vt:i4>
      </vt:variant>
      <vt:variant>
        <vt:lpstr>Titres des diapositives</vt:lpstr>
      </vt:variant>
      <vt:variant>
        <vt:i4>39</vt:i4>
      </vt:variant>
    </vt:vector>
  </HeadingPairs>
  <TitlesOfParts>
    <vt:vector size="42" baseType="lpstr">
      <vt:lpstr>RIF_Diapos PPT</vt:lpstr>
      <vt:lpstr>Vert</vt:lpstr>
      <vt:lpstr>Orange</vt:lpstr>
      <vt:lpstr>RIF-SK : Évaluation du cheminement d’intégration de la clientèle existante en  Saskatchewan</vt:lpstr>
      <vt:lpstr>Plan </vt:lpstr>
      <vt:lpstr>Mise en contexte</vt:lpstr>
      <vt:lpstr>Mandat</vt:lpstr>
      <vt:lpstr>Mandat</vt:lpstr>
      <vt:lpstr>Mandat</vt:lpstr>
      <vt:lpstr>Méthodologie</vt:lpstr>
      <vt:lpstr>Méthodologie</vt:lpstr>
      <vt:lpstr>Méthodologie</vt:lpstr>
      <vt:lpstr>Méthodologie</vt:lpstr>
      <vt:lpstr>Méthodologie</vt:lpstr>
      <vt:lpstr>Méthodologie</vt:lpstr>
      <vt:lpstr>A - Profil des immigrants francophones</vt:lpstr>
      <vt:lpstr>A - Profil des immigrants francophones</vt:lpstr>
      <vt:lpstr>A - Profil des immigrants francophones</vt:lpstr>
      <vt:lpstr>A - Profil des immigrants francophones</vt:lpstr>
      <vt:lpstr>A - Profil des immigrants francophones</vt:lpstr>
      <vt:lpstr>B - Parcours des immigrants </vt:lpstr>
      <vt:lpstr>B - Parcours des immigrants </vt:lpstr>
      <vt:lpstr>B - Parcours des immigrants </vt:lpstr>
      <vt:lpstr>B - Parcours des immigrants </vt:lpstr>
      <vt:lpstr>B - Parcours des immigrants </vt:lpstr>
      <vt:lpstr>C - Stratégies et actions des membres</vt:lpstr>
      <vt:lpstr>C - Stratégies et actions des membres </vt:lpstr>
      <vt:lpstr>C - Stratégies et actions des membres </vt:lpstr>
      <vt:lpstr>C - Stratégies et actions des membres </vt:lpstr>
      <vt:lpstr>C - Stratégies et actions des membres </vt:lpstr>
      <vt:lpstr>Principaux constats </vt:lpstr>
      <vt:lpstr>Principaux constats </vt:lpstr>
      <vt:lpstr>Principaux constats </vt:lpstr>
      <vt:lpstr>Principaux constats </vt:lpstr>
      <vt:lpstr>Principaux constats </vt:lpstr>
      <vt:lpstr>Principaux constats </vt:lpstr>
      <vt:lpstr>Pistes de recommandations</vt:lpstr>
      <vt:lpstr>Pistes de recommandations</vt:lpstr>
      <vt:lpstr>Pistes de recommandations</vt:lpstr>
      <vt:lpstr>Pistes de recommandations</vt:lpstr>
      <vt:lpstr>Pistes de recommandations</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Fanta</dc:creator>
  <cp:lastModifiedBy>Maurice</cp:lastModifiedBy>
  <cp:revision>43</cp:revision>
  <cp:lastPrinted>2020-04-29T18:47:36Z</cp:lastPrinted>
  <dcterms:created xsi:type="dcterms:W3CDTF">2016-07-25T21:17:16Z</dcterms:created>
  <dcterms:modified xsi:type="dcterms:W3CDTF">2020-05-08T14:52:34Z</dcterms:modified>
</cp:coreProperties>
</file>